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1"/>
  </p:notesMasterIdLst>
  <p:sldIdLst>
    <p:sldId id="256" r:id="rId2"/>
    <p:sldId id="257" r:id="rId3"/>
    <p:sldId id="322" r:id="rId4"/>
    <p:sldId id="316" r:id="rId5"/>
    <p:sldId id="258" r:id="rId6"/>
    <p:sldId id="259" r:id="rId7"/>
    <p:sldId id="260" r:id="rId8"/>
    <p:sldId id="261" r:id="rId9"/>
    <p:sldId id="262" r:id="rId10"/>
    <p:sldId id="263" r:id="rId11"/>
    <p:sldId id="264" r:id="rId12"/>
    <p:sldId id="265" r:id="rId13"/>
    <p:sldId id="324" r:id="rId14"/>
    <p:sldId id="266" r:id="rId15"/>
    <p:sldId id="267" r:id="rId16"/>
    <p:sldId id="268" r:id="rId17"/>
    <p:sldId id="269" r:id="rId18"/>
    <p:sldId id="325" r:id="rId19"/>
    <p:sldId id="317" r:id="rId20"/>
    <p:sldId id="270" r:id="rId21"/>
    <p:sldId id="326" r:id="rId22"/>
    <p:sldId id="318" r:id="rId23"/>
    <p:sldId id="323" r:id="rId24"/>
    <p:sldId id="271" r:id="rId25"/>
    <p:sldId id="319"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320"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21" r:id="rId70"/>
  </p:sldIdLst>
  <p:sldSz cx="12192000" cy="91440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4" autoAdjust="0"/>
    <p:restoredTop sz="94660"/>
  </p:normalViewPr>
  <p:slideViewPr>
    <p:cSldViewPr snapToGrid="0">
      <p:cViewPr varScale="1">
        <p:scale>
          <a:sx n="53" d="100"/>
          <a:sy n="53" d="100"/>
        </p:scale>
        <p:origin x="15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4" name="Shape 4"/>
          <p:cNvSpPr txBox="1">
            <a:spLocks noGrp="1"/>
          </p:cNvSpPr>
          <p:nvPr>
            <p:ph type="dt" idx="10"/>
          </p:nvPr>
        </p:nvSpPr>
        <p:spPr>
          <a:xfrm>
            <a:off x="3941075" y="0"/>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5" name="Shape 5"/>
          <p:cNvSpPr>
            <a:spLocks noGrp="1" noRot="1" noChangeAspect="1"/>
          </p:cNvSpPr>
          <p:nvPr>
            <p:ph type="sldImg" idx="3"/>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27312" y="4422143"/>
            <a:ext cx="5100214" cy="4188133"/>
          </a:xfrm>
          <a:prstGeom prst="rect">
            <a:avLst/>
          </a:prstGeom>
          <a:noFill/>
          <a:ln>
            <a:noFill/>
          </a:ln>
        </p:spPr>
        <p:txBody>
          <a:bodyPr lIns="92476" tIns="92476" rIns="92476" bIns="92476"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1" y="8844286"/>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ar-SA" dirty="0"/>
          </a:p>
        </p:txBody>
      </p:sp>
      <p:sp>
        <p:nvSpPr>
          <p:cNvPr id="8" name="Shape 8"/>
          <p:cNvSpPr txBox="1">
            <a:spLocks noGrp="1"/>
          </p:cNvSpPr>
          <p:nvPr>
            <p:ph type="sldNum" idx="12"/>
          </p:nvPr>
        </p:nvSpPr>
        <p:spPr>
          <a:xfrm>
            <a:off x="3941075" y="8844286"/>
            <a:ext cx="3013762" cy="464813"/>
          </a:xfrm>
          <a:prstGeom prst="rect">
            <a:avLst/>
          </a:prstGeom>
          <a:noFill/>
          <a:ln>
            <a:noFill/>
          </a:ln>
        </p:spPr>
        <p:txBody>
          <a:bodyPr lIns="92476" tIns="92476" rIns="92476" bIns="92476" anchor="b" anchorCtr="0">
            <a:noAutofit/>
          </a:bodyPr>
          <a:lstStyle/>
          <a:p>
            <a:pPr algn="r"/>
            <a:endParaRPr lang="ar-SA" dirty="0" smtClean="0">
              <a:latin typeface="Candara" panose="020E0502030303020204" pitchFamily="34" charset="0"/>
            </a:endParaRPr>
          </a:p>
          <a:p>
            <a:pPr lvl="1"/>
            <a:endParaRPr lang="ar-SA" dirty="0" smtClean="0">
              <a:latin typeface="Candara" panose="020E0502030303020204" pitchFamily="34" charset="0"/>
            </a:endParaRPr>
          </a:p>
          <a:p>
            <a:pPr lvl="2"/>
            <a:endParaRPr lang="ar-SA" dirty="0" smtClean="0">
              <a:latin typeface="Candara" panose="020E0502030303020204" pitchFamily="34" charset="0"/>
            </a:endParaRPr>
          </a:p>
          <a:p>
            <a:pPr lvl="3"/>
            <a:endParaRPr lang="ar-SA" dirty="0" smtClean="0">
              <a:latin typeface="Candara" panose="020E0502030303020204" pitchFamily="34" charset="0"/>
            </a:endParaRPr>
          </a:p>
          <a:p>
            <a:pPr lvl="4"/>
            <a:endParaRPr lang="ar-SA" dirty="0" smtClean="0">
              <a:latin typeface="Candara" panose="020E0502030303020204" pitchFamily="34" charset="0"/>
            </a:endParaRPr>
          </a:p>
          <a:p>
            <a:pPr lvl="5"/>
            <a:endParaRPr lang="ar-SA" dirty="0" smtClean="0">
              <a:latin typeface="Candara" panose="020E0502030303020204" pitchFamily="34" charset="0"/>
            </a:endParaRPr>
          </a:p>
          <a:p>
            <a:pPr lvl="6"/>
            <a:endParaRPr lang="ar-SA" dirty="0" smtClean="0">
              <a:latin typeface="Candara" panose="020E0502030303020204" pitchFamily="34" charset="0"/>
            </a:endParaRPr>
          </a:p>
          <a:p>
            <a:pPr lvl="7"/>
            <a:endParaRPr lang="ar-SA" dirty="0" smtClean="0">
              <a:latin typeface="Candara" panose="020E0502030303020204" pitchFamily="34" charset="0"/>
            </a:endParaRPr>
          </a:p>
          <a:p>
            <a:pPr lvl="8"/>
            <a:endParaRPr lang="ar-SA" dirty="0">
              <a:latin typeface="Candara" panose="020E0502030303020204" pitchFamily="34" charset="0"/>
            </a:endParaRPr>
          </a:p>
        </p:txBody>
      </p:sp>
    </p:spTree>
    <p:extLst>
      <p:ext uri="{BB962C8B-B14F-4D97-AF65-F5344CB8AC3E}">
        <p14:creationId xmlns:p14="http://schemas.microsoft.com/office/powerpoint/2010/main" val="3416490688"/>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Candara" panose="020E0502030303020204" pitchFamily="34" charset="0"/>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3" name="Shape 5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01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86" name="Shape 18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1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203" name="Shape 20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86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17" name="Shape 21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94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33" name="Shape 23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30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50" name="Shape 25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72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50" name="Shape 25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12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267" name="Shape 2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91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267" name="Shape 2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62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267" name="Shape 2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16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267" name="Shape 2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06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7" name="Shape 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7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83" name="Shape 28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57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97" name="Shape 29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752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12" name="Shape 31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30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27" name="Shape 32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71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43" name="Shape 34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00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61" name="Shape 36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133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76" name="Shape 37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604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92" name="Shape 39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755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04" name="Shape 40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5596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20" name="Shape 42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42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dirty="0"/>
          </a:p>
        </p:txBody>
      </p:sp>
      <p:sp>
        <p:nvSpPr>
          <p:cNvPr id="82" name="Shape 8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341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36" name="Shape 43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96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51" name="Shape 45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47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68" name="Shape 468"/>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78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483" name="Shape 48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20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02" name="Shape 50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535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19" name="Shape 51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953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33" name="Shape 53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943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47" name="Shape 54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741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67" name="Shape 56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015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80" name="Shape 58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71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96" name="Shape 9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868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95" name="Shape 59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82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10" name="Shape 61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475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25" name="Shape 62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349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40" name="Shape 64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73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54" name="Shape 65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17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69" name="Shape 66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078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83" name="Shape 68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94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97" name="Shape 69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4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11" name="Shape 71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629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25" name="Shape 72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02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12" name="Shape 11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24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40" name="Shape 74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293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55" name="Shape 75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876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69" name="Shape 76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838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83" name="Shape 78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36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98" name="Shape 798"/>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809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11" name="Shape 81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230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25" name="Shape 82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805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40" name="Shape 84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102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55" name="Shape 85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907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70" name="Shape 87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79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27" name="Shape 12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821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84" name="Shape 88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854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899" name="Shape 89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993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914" name="Shape 91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7973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929" name="Shape 92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2714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944" name="Shape 94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0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41" name="Shape 14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4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57" name="Shape 15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83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72" name="Shape 172"/>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40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6324599" y="3175000"/>
            <a:ext cx="7315200"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17" name="Shape 17"/>
          <p:cNvSpPr txBox="1">
            <a:spLocks noGrp="1"/>
          </p:cNvSpPr>
          <p:nvPr>
            <p:ph type="body" idx="1"/>
          </p:nvPr>
        </p:nvSpPr>
        <p:spPr>
          <a:xfrm rot="5400000">
            <a:off x="1007534" y="719667"/>
            <a:ext cx="7315200"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50" name="Shape 50"/>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a:spLocks noGrp="1"/>
          </p:cNvSpPr>
          <p:nvPr>
            <p:ph type="pic" idx="2"/>
          </p:nvPr>
        </p:nvSpPr>
        <p:spPr>
          <a:xfrm>
            <a:off x="2390421" y="817563"/>
            <a:ext cx="7315200" cy="5486399"/>
          </a:xfrm>
          <a:prstGeom prst="rect">
            <a:avLst/>
          </a:prstGeom>
          <a:noFill/>
          <a:ln>
            <a:noFill/>
          </a:ln>
        </p:spPr>
      </p:sp>
      <p:sp>
        <p:nvSpPr>
          <p:cNvPr id="24" name="Shape 2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8" name="Shape 28"/>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4" name="Shape 34"/>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5" name="Shape 35"/>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36"/>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7" name="Shape 37"/>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0" name="Shape 40"/>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1" name="Shape 41"/>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4" name="Shape 44"/>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31201"/>
            <a:ext cx="2539998"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ar-SA" dirty="0"/>
          </a:p>
        </p:txBody>
      </p:sp>
      <p:sp>
        <p:nvSpPr>
          <p:cNvPr id="13" name="Shape 13"/>
          <p:cNvSpPr txBox="1">
            <a:spLocks noGrp="1"/>
          </p:cNvSpPr>
          <p:nvPr>
            <p:ph type="ftr" idx="11"/>
          </p:nvPr>
        </p:nvSpPr>
        <p:spPr>
          <a:xfrm>
            <a:off x="4165600" y="8331201"/>
            <a:ext cx="3860800"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ar-SA" dirty="0"/>
          </a:p>
        </p:txBody>
      </p:sp>
      <p:sp>
        <p:nvSpPr>
          <p:cNvPr id="14" name="Shape 14"/>
          <p:cNvSpPr txBox="1">
            <a:spLocks noGrp="1"/>
          </p:cNvSpPr>
          <p:nvPr>
            <p:ph type="sldNum" idx="12"/>
          </p:nvPr>
        </p:nvSpPr>
        <p:spPr>
          <a:xfrm>
            <a:off x="8737601" y="8331201"/>
            <a:ext cx="2539998" cy="609599"/>
          </a:xfrm>
          <a:prstGeom prst="rect">
            <a:avLst/>
          </a:prstGeom>
          <a:noFill/>
          <a:ln>
            <a:noFill/>
          </a:ln>
        </p:spPr>
        <p:txBody>
          <a:bodyPr lIns="91425" tIns="91425" rIns="91425" bIns="91425" anchor="t" anchorCtr="0">
            <a:noAutofit/>
          </a:bodyPr>
          <a:lstStyle/>
          <a:p>
            <a:pPr algn="r"/>
            <a:endParaRPr lang="ar-SA" dirty="0" smtClean="0">
              <a:latin typeface="Candara" panose="020E0502030303020204" pitchFamily="34" charset="0"/>
            </a:endParaRPr>
          </a:p>
          <a:p>
            <a:pPr marL="457200" lvl="1"/>
            <a:endParaRPr lang="ar-SA" dirty="0" smtClean="0">
              <a:latin typeface="Candara" panose="020E0502030303020204" pitchFamily="34" charset="0"/>
            </a:endParaRPr>
          </a:p>
          <a:p>
            <a:pPr marL="914400" lvl="2"/>
            <a:endParaRPr lang="ar-SA" dirty="0" smtClean="0">
              <a:latin typeface="Candara" panose="020E0502030303020204" pitchFamily="34" charset="0"/>
            </a:endParaRPr>
          </a:p>
          <a:p>
            <a:pPr marL="1371600" lvl="3"/>
            <a:endParaRPr lang="ar-SA" dirty="0" smtClean="0">
              <a:latin typeface="Candara" panose="020E0502030303020204" pitchFamily="34" charset="0"/>
            </a:endParaRPr>
          </a:p>
          <a:p>
            <a:pPr marL="1828800" lvl="4"/>
            <a:endParaRPr lang="ar-SA" dirty="0" smtClean="0">
              <a:latin typeface="Candara" panose="020E0502030303020204" pitchFamily="34" charset="0"/>
            </a:endParaRPr>
          </a:p>
          <a:p>
            <a:pPr marL="2286000" lvl="5"/>
            <a:endParaRPr lang="ar-SA" dirty="0" smtClean="0">
              <a:latin typeface="Candara" panose="020E0502030303020204" pitchFamily="34" charset="0"/>
            </a:endParaRPr>
          </a:p>
          <a:p>
            <a:pPr marL="2743200" lvl="6"/>
            <a:endParaRPr lang="ar-SA" dirty="0" smtClean="0">
              <a:latin typeface="Candara" panose="020E0502030303020204" pitchFamily="34" charset="0"/>
            </a:endParaRPr>
          </a:p>
          <a:p>
            <a:pPr marL="3200400" lvl="7"/>
            <a:endParaRPr lang="ar-SA" dirty="0" smtClean="0">
              <a:latin typeface="Candara" panose="020E0502030303020204" pitchFamily="34" charset="0"/>
            </a:endParaRPr>
          </a:p>
          <a:p>
            <a:pPr marL="3657600" lvl="8"/>
            <a:endParaRPr lang="ar-SA"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4"/>
        <p:cNvGrpSpPr/>
        <p:nvPr/>
      </p:nvGrpSpPr>
      <p:grpSpPr>
        <a:xfrm>
          <a:off x="0" y="0"/>
          <a:ext cx="0" cy="0"/>
          <a:chOff x="0" y="0"/>
          <a:chExt cx="0" cy="0"/>
        </a:xfrm>
      </p:grpSpPr>
      <p:cxnSp>
        <p:nvCxnSpPr>
          <p:cNvPr id="56" name="Shape 5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7" name="Shape 5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8" name="Shape 5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9" name="Shape 59"/>
          <p:cNvSpPr txBox="1"/>
          <p:nvPr/>
        </p:nvSpPr>
        <p:spPr>
          <a:xfrm>
            <a:off x="694944" y="3840480"/>
            <a:ext cx="10972799" cy="3986784"/>
          </a:xfrm>
          <a:prstGeom prst="rect">
            <a:avLst/>
          </a:prstGeom>
          <a:noFill/>
          <a:ln>
            <a:noFill/>
          </a:ln>
        </p:spPr>
        <p:txBody>
          <a:bodyPr lIns="91425" tIns="45700" rIns="91425" bIns="45700" anchor="t" anchorCtr="0">
            <a:noAutofit/>
          </a:bodyPr>
          <a:lstStyle/>
          <a:p>
            <a:pPr algn="ctr">
              <a:lnSpc>
                <a:spcPct val="130000"/>
              </a:lnSpc>
              <a:buClr>
                <a:schemeClr val="dk1"/>
              </a:buClr>
              <a:buSzPct val="25000"/>
            </a:pPr>
            <a:r>
              <a:rPr lang="en-US" sz="4800" b="1" dirty="0" smtClean="0">
                <a:solidFill>
                  <a:srgbClr val="002060"/>
                </a:solidFill>
                <a:effectLst>
                  <a:outerShdw blurRad="38100" dist="38100" dir="2700000" algn="tl">
                    <a:srgbClr val="000000">
                      <a:alpha val="43137"/>
                    </a:srgbClr>
                  </a:outerShdw>
                </a:effectLst>
                <a:latin typeface="Candara" panose="020E0502030303020204" pitchFamily="34" charset="0"/>
              </a:rPr>
              <a:t>SNMPv1 </a:t>
            </a:r>
            <a:r>
              <a:rPr lang="en-US" sz="4800" b="1" dirty="0">
                <a:solidFill>
                  <a:srgbClr val="002060"/>
                </a:solidFill>
                <a:effectLst>
                  <a:outerShdw blurRad="38100" dist="38100" dir="2700000" algn="tl">
                    <a:srgbClr val="000000">
                      <a:alpha val="43137"/>
                    </a:srgbClr>
                  </a:outerShdw>
                </a:effectLst>
                <a:latin typeface="Candara" panose="020E0502030303020204" pitchFamily="34" charset="0"/>
              </a:rPr>
              <a:t>Network Management:</a:t>
            </a:r>
          </a:p>
          <a:p>
            <a:pPr algn="ctr">
              <a:lnSpc>
                <a:spcPct val="150000"/>
              </a:lnSpc>
              <a:buClr>
                <a:schemeClr val="dk1"/>
              </a:buClr>
              <a:buSzPct val="25000"/>
            </a:pPr>
            <a:r>
              <a:rPr lang="en-US" sz="4800" b="1" dirty="0">
                <a:solidFill>
                  <a:srgbClr val="0070C0"/>
                </a:solidFill>
                <a:effectLst>
                  <a:outerShdw blurRad="38100" dist="38100" dir="2700000" algn="tl">
                    <a:srgbClr val="000000">
                      <a:alpha val="43137"/>
                    </a:srgbClr>
                  </a:outerShdw>
                </a:effectLst>
                <a:latin typeface="Candara" panose="020E0502030303020204" pitchFamily="34" charset="0"/>
              </a:rPr>
              <a:t>Organization and Information Models</a:t>
            </a:r>
          </a:p>
        </p:txBody>
      </p:sp>
      <p:sp>
        <p:nvSpPr>
          <p:cNvPr id="62" name="Shape 6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3" name="Shape 6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4" name="Shape 6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2" name="Shape 59"/>
          <p:cNvSpPr txBox="1"/>
          <p:nvPr/>
        </p:nvSpPr>
        <p:spPr>
          <a:xfrm>
            <a:off x="118873" y="716281"/>
            <a:ext cx="3404615" cy="856487"/>
          </a:xfrm>
          <a:prstGeom prst="rect">
            <a:avLst/>
          </a:prstGeom>
          <a:noFill/>
          <a:ln>
            <a:noFill/>
          </a:ln>
        </p:spPr>
        <p:txBody>
          <a:bodyPr lIns="91425" tIns="45700" rIns="91425" bIns="45700" anchor="t" anchorCtr="0">
            <a:noAutofit/>
          </a:bodyPr>
          <a:lstStyle/>
          <a:p>
            <a:pPr algn="ctr">
              <a:lnSpc>
                <a:spcPct val="130000"/>
              </a:lnSpc>
              <a:buClr>
                <a:schemeClr val="dk1"/>
              </a:buClr>
              <a:buSzPct val="25000"/>
            </a:pPr>
            <a:r>
              <a:rPr lang="en-US" sz="4400" b="1" dirty="0" smtClean="0">
                <a:solidFill>
                  <a:srgbClr val="C00000"/>
                </a:solidFill>
                <a:latin typeface="Candara" panose="020E0502030303020204" pitchFamily="34" charset="0"/>
              </a:rPr>
              <a:t>Chapter 4</a:t>
            </a:r>
            <a:endParaRPr lang="en-US" sz="3200" b="1" dirty="0">
              <a:solidFill>
                <a:srgbClr val="C00000"/>
              </a:solidFill>
              <a:latin typeface="Candara" panose="020E0502030303020204" pitchFamily="34" charset="0"/>
            </a:endParaRPr>
          </a:p>
        </p:txBody>
      </p:sp>
      <p:sp>
        <p:nvSpPr>
          <p:cNvPr id="13" name="Shape 59"/>
          <p:cNvSpPr txBox="1"/>
          <p:nvPr/>
        </p:nvSpPr>
        <p:spPr>
          <a:xfrm>
            <a:off x="192025" y="1496569"/>
            <a:ext cx="3404615" cy="856487"/>
          </a:xfrm>
          <a:prstGeom prst="rect">
            <a:avLst/>
          </a:prstGeom>
          <a:noFill/>
          <a:ln>
            <a:noFill/>
          </a:ln>
        </p:spPr>
        <p:txBody>
          <a:bodyPr lIns="91425" tIns="45700" rIns="91425" bIns="45700" anchor="t" anchorCtr="0">
            <a:noAutofit/>
          </a:bodyPr>
          <a:lstStyle/>
          <a:p>
            <a:pPr algn="ctr">
              <a:lnSpc>
                <a:spcPct val="130000"/>
              </a:lnSpc>
              <a:buClr>
                <a:schemeClr val="dk1"/>
              </a:buClr>
              <a:buSzPct val="25000"/>
            </a:pPr>
            <a:r>
              <a:rPr lang="en-US" sz="3600" b="1" dirty="0" smtClean="0">
                <a:solidFill>
                  <a:schemeClr val="tx1"/>
                </a:solidFill>
                <a:latin typeface="Candara" panose="020E0502030303020204" pitchFamily="34" charset="0"/>
              </a:rPr>
              <a:t>Week 03</a:t>
            </a:r>
            <a:endParaRPr lang="en-US" sz="2400" b="1" dirty="0">
              <a:solidFill>
                <a:schemeClr val="tx1"/>
              </a:solidFill>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9363456" y="213646"/>
            <a:ext cx="2257794" cy="3017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61" name="Shape 161"/>
          <p:cNvSpPr txBox="1"/>
          <p:nvPr/>
        </p:nvSpPr>
        <p:spPr>
          <a:xfrm>
            <a:off x="533400" y="457200"/>
            <a:ext cx="5638800" cy="1077912"/>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Managed Router: </a:t>
            </a:r>
          </a:p>
          <a:p>
            <a:pPr>
              <a:buClr>
                <a:schemeClr val="dk1"/>
              </a:buClr>
              <a:buSzPct val="25000"/>
            </a:pPr>
            <a:r>
              <a:rPr lang="en-US" sz="3200" b="1" dirty="0">
                <a:solidFill>
                  <a:srgbClr val="0070C0"/>
                </a:solidFill>
                <a:latin typeface="Candara" panose="020E0502030303020204" pitchFamily="34" charset="0"/>
              </a:rPr>
              <a:t>Port Addresses</a:t>
            </a:r>
          </a:p>
        </p:txBody>
      </p:sp>
      <p:sp>
        <p:nvSpPr>
          <p:cNvPr id="162" name="Shape 162"/>
          <p:cNvSpPr txBox="1"/>
          <p:nvPr/>
        </p:nvSpPr>
        <p:spPr>
          <a:xfrm>
            <a:off x="457200" y="6729412"/>
            <a:ext cx="5924550" cy="1938336"/>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Information acquired by NMS on the router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interfaces</a:t>
            </a:r>
          </a:p>
          <a:p>
            <a:pPr>
              <a:buClr>
                <a:schemeClr val="dk1"/>
              </a:buClr>
              <a:buSzPct val="100000"/>
              <a:buFont typeface="Arial"/>
              <a:buChar char="•"/>
            </a:pPr>
            <a:r>
              <a:rPr lang="en-US" sz="2000" dirty="0">
                <a:solidFill>
                  <a:schemeClr val="dk1"/>
                </a:solidFill>
                <a:latin typeface="Candara" panose="020E0502030303020204" pitchFamily="34" charset="0"/>
              </a:rPr>
              <a:t> Index refers to the interface on the router</a:t>
            </a:r>
          </a:p>
          <a:p>
            <a:pPr>
              <a:buClr>
                <a:schemeClr val="dk1"/>
              </a:buClr>
              <a:buSzPct val="100000"/>
              <a:buFont typeface="Arial"/>
              <a:buChar char="•"/>
            </a:pPr>
            <a:r>
              <a:rPr lang="en-US" sz="2000" dirty="0">
                <a:solidFill>
                  <a:schemeClr val="dk1"/>
                </a:solidFill>
                <a:latin typeface="Candara" panose="020E0502030303020204" pitchFamily="34" charset="0"/>
              </a:rPr>
              <a:t> LEC is the LAN emulation card</a:t>
            </a:r>
          </a:p>
          <a:p>
            <a:pPr>
              <a:buClr>
                <a:schemeClr val="dk1"/>
              </a:buClr>
              <a:buSzPct val="100000"/>
              <a:buFont typeface="Arial"/>
              <a:buChar char="•"/>
            </a:pPr>
            <a:r>
              <a:rPr lang="en-US" sz="2000" dirty="0">
                <a:solidFill>
                  <a:schemeClr val="dk1"/>
                </a:solidFill>
                <a:latin typeface="Candara" panose="020E0502030303020204" pitchFamily="34" charset="0"/>
              </a:rPr>
              <a:t> Ethernet 2/0 interface refers to the interface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card 2 and port 0 in that card</a:t>
            </a:r>
          </a:p>
        </p:txBody>
      </p:sp>
      <p:cxnSp>
        <p:nvCxnSpPr>
          <p:cNvPr id="166" name="Shape 166"/>
          <p:cNvCxnSpPr/>
          <p:nvPr/>
        </p:nvCxnSpPr>
        <p:spPr>
          <a:xfrm>
            <a:off x="3176588"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67" name="Shape 16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168" name="Shape 168"/>
          <p:cNvCxnSpPr/>
          <p:nvPr/>
        </p:nvCxnSpPr>
        <p:spPr>
          <a:xfrm>
            <a:off x="609600" y="6424612"/>
            <a:ext cx="5638800" cy="0"/>
          </a:xfrm>
          <a:prstGeom prst="straightConnector1">
            <a:avLst/>
          </a:prstGeom>
          <a:noFill/>
          <a:ln w="12700" cap="rnd" cmpd="sng">
            <a:solidFill>
              <a:schemeClr val="dk1"/>
            </a:solidFill>
            <a:prstDash val="solid"/>
            <a:miter/>
            <a:headEnd type="none" w="med" len="med"/>
            <a:tailEnd type="none" w="med" len="med"/>
          </a:ln>
        </p:spPr>
      </p:cxnSp>
      <p:sp>
        <p:nvSpPr>
          <p:cNvPr id="169" name="Shape 169"/>
          <p:cNvSpPr txBox="1"/>
          <p:nvPr/>
        </p:nvSpPr>
        <p:spPr>
          <a:xfrm>
            <a:off x="0" y="634841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13" name="TextBox 12"/>
          <p:cNvSpPr txBox="1"/>
          <p:nvPr/>
        </p:nvSpPr>
        <p:spPr>
          <a:xfrm>
            <a:off x="6529388" y="671513"/>
            <a:ext cx="5514975" cy="8125301"/>
          </a:xfrm>
          <a:prstGeom prst="rect">
            <a:avLst/>
          </a:prstGeom>
          <a:noFill/>
        </p:spPr>
        <p:txBody>
          <a:bodyPr wrap="square" rtlCol="1">
            <a:spAutoFit/>
          </a:bodyPr>
          <a:lstStyle/>
          <a:p>
            <a:r>
              <a:rPr lang="en-US" sz="1800" dirty="0">
                <a:latin typeface="Candara" panose="020E0502030303020204" pitchFamily="34" charset="0"/>
              </a:rPr>
              <a:t>In Figures 4.3(a), (b), and (c), we notice that there are </a:t>
            </a:r>
            <a:r>
              <a:rPr lang="en-US" sz="1800" b="1" dirty="0">
                <a:latin typeface="Candara" panose="020E0502030303020204" pitchFamily="34" charset="0"/>
              </a:rPr>
              <a:t>six columns </a:t>
            </a:r>
            <a:r>
              <a:rPr lang="en-US" sz="1800" dirty="0">
                <a:latin typeface="Candara" panose="020E0502030303020204" pitchFamily="34" charset="0"/>
              </a:rPr>
              <a:t>of data. The first column is </a:t>
            </a:r>
            <a:r>
              <a:rPr lang="en-US" sz="1800" dirty="0" smtClean="0">
                <a:latin typeface="Candara" panose="020E0502030303020204" pitchFamily="34" charset="0"/>
              </a:rPr>
              <a:t>the </a:t>
            </a:r>
            <a:r>
              <a:rPr lang="en-US" sz="1800" b="1" dirty="0" smtClean="0">
                <a:solidFill>
                  <a:srgbClr val="0070C0"/>
                </a:solidFill>
                <a:latin typeface="Candara" panose="020E0502030303020204" pitchFamily="34" charset="0"/>
              </a:rPr>
              <a:t>index</a:t>
            </a:r>
            <a:r>
              <a:rPr lang="en-US" sz="1800" dirty="0">
                <a:latin typeface="Candara" panose="020E0502030303020204" pitchFamily="34" charset="0"/>
              </a:rPr>
              <a:t>, which identifies the row in the matrix. Each row is a collection of various addresses </a:t>
            </a:r>
            <a:r>
              <a:rPr lang="en-US" sz="1800" dirty="0" smtClean="0">
                <a:latin typeface="Candara" panose="020E0502030303020204" pitchFamily="34" charset="0"/>
              </a:rPr>
              <a:t>associated with </a:t>
            </a:r>
            <a:r>
              <a:rPr lang="en-US" sz="1800" dirty="0">
                <a:latin typeface="Candara" panose="020E0502030303020204" pitchFamily="34" charset="0"/>
              </a:rPr>
              <a:t>an interface. The second column describes the </a:t>
            </a:r>
            <a:r>
              <a:rPr lang="en-US" sz="1800" b="1" dirty="0">
                <a:solidFill>
                  <a:srgbClr val="0070C0"/>
                </a:solidFill>
                <a:latin typeface="Candara" panose="020E0502030303020204" pitchFamily="34" charset="0"/>
              </a:rPr>
              <a:t>port id</a:t>
            </a:r>
            <a:r>
              <a:rPr lang="en-US" sz="1800" dirty="0">
                <a:latin typeface="Candara" panose="020E0502030303020204" pitchFamily="34" charset="0"/>
              </a:rPr>
              <a:t>. For example, hubs 1 and 2 have 3Com </a:t>
            </a:r>
            <a:r>
              <a:rPr lang="en-US" sz="1800" dirty="0" smtClean="0">
                <a:latin typeface="Candara" panose="020E0502030303020204" pitchFamily="34" charset="0"/>
              </a:rPr>
              <a:t>cards in </a:t>
            </a:r>
            <a:r>
              <a:rPr lang="en-US" sz="1800" dirty="0">
                <a:latin typeface="Candara" panose="020E0502030303020204" pitchFamily="34" charset="0"/>
              </a:rPr>
              <a:t>them. Column 2 of Figure 4.3(c) identifies the </a:t>
            </a:r>
            <a:r>
              <a:rPr lang="en-US" sz="1800" b="1" dirty="0">
                <a:latin typeface="Candara" panose="020E0502030303020204" pitchFamily="34" charset="0"/>
              </a:rPr>
              <a:t>card</a:t>
            </a:r>
            <a:r>
              <a:rPr lang="en-US" sz="1800" dirty="0">
                <a:latin typeface="Candara" panose="020E0502030303020204" pitchFamily="34" charset="0"/>
              </a:rPr>
              <a:t> and the </a:t>
            </a:r>
            <a:r>
              <a:rPr lang="en-US" sz="1800" b="1" dirty="0">
                <a:latin typeface="Candara" panose="020E0502030303020204" pitchFamily="34" charset="0"/>
              </a:rPr>
              <a:t>port</a:t>
            </a:r>
            <a:r>
              <a:rPr lang="en-US" sz="1800" dirty="0">
                <a:latin typeface="Candara" panose="020E0502030303020204" pitchFamily="34" charset="0"/>
              </a:rPr>
              <a:t> of the interface. For example, </a:t>
            </a:r>
            <a:r>
              <a:rPr lang="en-US" sz="1800" dirty="0" smtClean="0">
                <a:latin typeface="Candara" panose="020E0502030303020204" pitchFamily="34" charset="0"/>
              </a:rPr>
              <a:t>the row </a:t>
            </a:r>
            <a:r>
              <a:rPr lang="en-US" sz="1800" dirty="0">
                <a:latin typeface="Candara" panose="020E0502030303020204" pitchFamily="34" charset="0"/>
              </a:rPr>
              <a:t>with index 2 identifies Ethernet 0 card/port 1. The </a:t>
            </a:r>
            <a:r>
              <a:rPr lang="en-US" sz="1800" b="1" dirty="0">
                <a:solidFill>
                  <a:srgbClr val="0070C0"/>
                </a:solidFill>
                <a:latin typeface="Candara" panose="020E0502030303020204" pitchFamily="34" charset="0"/>
              </a:rPr>
              <a:t>IP address </a:t>
            </a:r>
            <a:r>
              <a:rPr lang="en-US" sz="1800" dirty="0">
                <a:latin typeface="Candara" panose="020E0502030303020204" pitchFamily="34" charset="0"/>
              </a:rPr>
              <a:t>of the interface card is presented </a:t>
            </a:r>
            <a:r>
              <a:rPr lang="en-US" sz="1800" dirty="0" smtClean="0">
                <a:latin typeface="Candara" panose="020E0502030303020204" pitchFamily="34" charset="0"/>
              </a:rPr>
              <a:t>in the </a:t>
            </a:r>
            <a:r>
              <a:rPr lang="en-US" sz="1800" dirty="0">
                <a:latin typeface="Candara" panose="020E0502030303020204" pitchFamily="34" charset="0"/>
              </a:rPr>
              <a:t>third column of the matrix.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IP address in the third column and the network </a:t>
            </a:r>
            <a:r>
              <a:rPr lang="en-US" sz="1800" b="1" dirty="0">
                <a:solidFill>
                  <a:srgbClr val="0070C0"/>
                </a:solidFill>
                <a:latin typeface="Candara" panose="020E0502030303020204" pitchFamily="34" charset="0"/>
              </a:rPr>
              <a:t>mask address </a:t>
            </a:r>
            <a:r>
              <a:rPr lang="en-US" sz="1800" dirty="0">
                <a:latin typeface="Candara" panose="020E0502030303020204" pitchFamily="34" charset="0"/>
              </a:rPr>
              <a:t>in </a:t>
            </a:r>
            <a:r>
              <a:rPr lang="en-US" sz="1800" dirty="0" smtClean="0">
                <a:latin typeface="Candara" panose="020E0502030303020204" pitchFamily="34" charset="0"/>
              </a:rPr>
              <a:t>the fourth </a:t>
            </a:r>
            <a:r>
              <a:rPr lang="en-US" sz="1800" dirty="0">
                <a:latin typeface="Candara" panose="020E0502030303020204" pitchFamily="34" charset="0"/>
              </a:rPr>
              <a:t>column are "</a:t>
            </a:r>
            <a:r>
              <a:rPr lang="en-US" sz="1800" b="1" dirty="0" smtClean="0">
                <a:latin typeface="Candara" panose="020E0502030303020204" pitchFamily="34" charset="0"/>
              </a:rPr>
              <a:t>and-</a:t>
            </a:r>
            <a:r>
              <a:rPr lang="en-US" sz="1800" b="1" dirty="0" err="1" smtClean="0">
                <a:latin typeface="Candara" panose="020E0502030303020204" pitchFamily="34" charset="0"/>
              </a:rPr>
              <a:t>ed</a:t>
            </a:r>
            <a:r>
              <a:rPr lang="en-US" sz="1800" dirty="0">
                <a:latin typeface="Candara" panose="020E0502030303020204" pitchFamily="34" charset="0"/>
              </a:rPr>
              <a:t>" in modula-2 arithmetic to obtain the network address presented in the </a:t>
            </a:r>
            <a:r>
              <a:rPr lang="en-US" sz="1800" dirty="0" smtClean="0">
                <a:latin typeface="Candara" panose="020E0502030303020204" pitchFamily="34" charset="0"/>
              </a:rPr>
              <a:t>fifth column</a:t>
            </a:r>
            <a:r>
              <a:rPr lang="en-US" sz="1800" dirty="0">
                <a:latin typeface="Candara" panose="020E0502030303020204" pitchFamily="34" charset="0"/>
              </a:rPr>
              <a:t>. This implies that all packets destined for </a:t>
            </a:r>
            <a:r>
              <a:rPr lang="en-US" sz="1800" b="1" dirty="0">
                <a:solidFill>
                  <a:srgbClr val="0070C0"/>
                </a:solidFill>
                <a:latin typeface="Candara" panose="020E0502030303020204" pitchFamily="34" charset="0"/>
              </a:rPr>
              <a:t>network address </a:t>
            </a:r>
            <a:r>
              <a:rPr lang="en-US" sz="1800" dirty="0">
                <a:latin typeface="Candara" panose="020E0502030303020204" pitchFamily="34" charset="0"/>
              </a:rPr>
              <a:t>172.16.46.0 will be accepted by </a:t>
            </a:r>
            <a:r>
              <a:rPr lang="en-US" sz="1800" dirty="0" smtClean="0">
                <a:latin typeface="Candara" panose="020E0502030303020204" pitchFamily="34" charset="0"/>
              </a:rPr>
              <a:t>hub 1 </a:t>
            </a:r>
            <a:r>
              <a:rPr lang="en-US" sz="1800" dirty="0">
                <a:latin typeface="Candara" panose="020E0502030303020204" pitchFamily="34" charset="0"/>
              </a:rPr>
              <a:t>.The sixth and the last column in Figure 4.3, the </a:t>
            </a:r>
            <a:r>
              <a:rPr lang="en-US" sz="1800" b="1" dirty="0">
                <a:solidFill>
                  <a:srgbClr val="0070C0"/>
                </a:solidFill>
                <a:latin typeface="Candara" panose="020E0502030303020204" pitchFamily="34" charset="0"/>
              </a:rPr>
              <a:t>link address</a:t>
            </a:r>
            <a:r>
              <a:rPr lang="en-US" sz="1800" dirty="0">
                <a:latin typeface="Candara" panose="020E0502030303020204" pitchFamily="34" charset="0"/>
              </a:rPr>
              <a:t>, contains the MAC address.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smtClean="0">
                <a:latin typeface="Candara" panose="020E0502030303020204" pitchFamily="34" charset="0"/>
              </a:rPr>
              <a:t>In </a:t>
            </a:r>
            <a:r>
              <a:rPr lang="en-US" sz="1800" dirty="0">
                <a:latin typeface="Candara" panose="020E0502030303020204" pitchFamily="34" charset="0"/>
              </a:rPr>
              <a:t>the </a:t>
            </a:r>
            <a:r>
              <a:rPr lang="en-US" sz="1800" dirty="0" smtClean="0">
                <a:latin typeface="Candara" panose="020E0502030303020204" pitchFamily="34" charset="0"/>
              </a:rPr>
              <a:t>first row </a:t>
            </a:r>
            <a:r>
              <a:rPr lang="en-US" sz="1800" dirty="0">
                <a:latin typeface="Candara" panose="020E0502030303020204" pitchFamily="34" charset="0"/>
              </a:rPr>
              <a:t>of Figure 4.3(a), 08004E07C25C is the MAC address of the hub 1 interface card. Link addresses </a:t>
            </a:r>
            <a:r>
              <a:rPr lang="en-US" sz="1800" dirty="0" smtClean="0">
                <a:latin typeface="Candara" panose="020E0502030303020204" pitchFamily="34" charset="0"/>
              </a:rPr>
              <a:t>in the </a:t>
            </a:r>
            <a:r>
              <a:rPr lang="en-US" sz="1800" dirty="0">
                <a:latin typeface="Candara" panose="020E0502030303020204" pitchFamily="34" charset="0"/>
              </a:rPr>
              <a:t>second rows of Figures 4.3(a) and (b) are presented as "none," as they are non-LAN </a:t>
            </a:r>
            <a:r>
              <a:rPr lang="en-US" sz="1800" dirty="0" smtClean="0">
                <a:latin typeface="Candara" panose="020E0502030303020204" pitchFamily="34" charset="0"/>
              </a:rPr>
              <a:t>interfaces. The </a:t>
            </a:r>
            <a:r>
              <a:rPr lang="en-US" sz="1800" dirty="0">
                <a:latin typeface="Candara" panose="020E0502030303020204" pitchFamily="34" charset="0"/>
              </a:rPr>
              <a:t>Figure 4.3(c) matrix has many rows, as it is a router with many interface cards, each with </a:t>
            </a:r>
            <a:r>
              <a:rPr lang="en-US" sz="1800" dirty="0" smtClean="0">
                <a:latin typeface="Candara" panose="020E0502030303020204" pitchFamily="34" charset="0"/>
              </a:rPr>
              <a:t>multiple </a:t>
            </a:r>
            <a:r>
              <a:rPr lang="en-US" sz="1800" dirty="0">
                <a:latin typeface="Candara" panose="020E0502030303020204" pitchFamily="34" charset="0"/>
              </a:rPr>
              <a:t>ports. For example, each Ethernet card has four physical ports. LEC 1.0 and LEC 3.9 are </a:t>
            </a:r>
            <a:r>
              <a:rPr lang="en-US" sz="1800" dirty="0" smtClean="0">
                <a:latin typeface="Candara" panose="020E0502030303020204" pitchFamily="34" charset="0"/>
              </a:rPr>
              <a:t>ATM LAN Emulation </a:t>
            </a:r>
            <a:r>
              <a:rPr lang="en-US" sz="1800" dirty="0">
                <a:latin typeface="Candara" panose="020E0502030303020204" pitchFamily="34" charset="0"/>
              </a:rPr>
              <a:t>Card interfaces</a:t>
            </a:r>
            <a:r>
              <a:rPr lang="en-US" sz="1800" dirty="0" smtClean="0">
                <a:latin typeface="Candara" panose="020E0502030303020204" pitchFamily="34" charset="0"/>
              </a:rPr>
              <a:t>.</a:t>
            </a:r>
          </a:p>
          <a:p>
            <a:endParaRPr lang="ar-SA" sz="1800" dirty="0">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303904" y="1797400"/>
            <a:ext cx="6168334" cy="36022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5" name="Shape 175"/>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76" name="Shape 176"/>
          <p:cNvSpPr txBox="1"/>
          <p:nvPr/>
        </p:nvSpPr>
        <p:spPr>
          <a:xfrm>
            <a:off x="1747836" y="500063"/>
            <a:ext cx="8067675"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HISTORY </a:t>
            </a:r>
            <a:r>
              <a:rPr lang="en-US" sz="3200" b="1" dirty="0" smtClean="0">
                <a:solidFill>
                  <a:schemeClr val="dk1"/>
                </a:solidFill>
                <a:latin typeface="Candara" panose="020E0502030303020204" pitchFamily="34" charset="0"/>
              </a:rPr>
              <a:t>OF </a:t>
            </a:r>
            <a:r>
              <a:rPr lang="en-US" sz="3200" b="1" dirty="0" smtClean="0">
                <a:solidFill>
                  <a:srgbClr val="0070C0"/>
                </a:solidFill>
                <a:latin typeface="Candara" panose="020E0502030303020204" pitchFamily="34" charset="0"/>
              </a:rPr>
              <a:t>SNMP </a:t>
            </a:r>
            <a:r>
              <a:rPr lang="en-US" sz="3200" b="1" dirty="0">
                <a:solidFill>
                  <a:srgbClr val="0070C0"/>
                </a:solidFill>
                <a:latin typeface="Candara" panose="020E0502030303020204" pitchFamily="34" charset="0"/>
              </a:rPr>
              <a:t>Management</a:t>
            </a:r>
          </a:p>
        </p:txBody>
      </p:sp>
      <p:sp>
        <p:nvSpPr>
          <p:cNvPr id="177" name="Shape 177"/>
          <p:cNvSpPr txBox="1"/>
          <p:nvPr/>
        </p:nvSpPr>
        <p:spPr>
          <a:xfrm>
            <a:off x="171450" y="1066800"/>
            <a:ext cx="11329988" cy="6419850"/>
          </a:xfrm>
          <a:prstGeom prst="rect">
            <a:avLst/>
          </a:prstGeom>
          <a:noFill/>
          <a:ln>
            <a:noFill/>
          </a:ln>
        </p:spPr>
        <p:txBody>
          <a:bodyPr lIns="91425" tIns="45700" rIns="91425" bIns="45700" anchor="t" anchorCtr="0">
            <a:noAutofit/>
          </a:bodyPr>
          <a:lstStyle/>
          <a:p>
            <a:pPr>
              <a:lnSpc>
                <a:spcPct val="150000"/>
              </a:lnSpc>
              <a:buClr>
                <a:schemeClr val="dk1"/>
              </a:buClr>
              <a:buSzPct val="112500"/>
              <a:buFont typeface="Arial"/>
              <a:buChar char="•"/>
            </a:pPr>
            <a:r>
              <a:rPr lang="en-US" sz="16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1970s Advanced </a:t>
            </a:r>
            <a:r>
              <a:rPr lang="en-US" sz="1800" dirty="0">
                <a:solidFill>
                  <a:schemeClr val="dk1"/>
                </a:solidFill>
                <a:latin typeface="Candara" panose="020E0502030303020204" pitchFamily="34" charset="0"/>
              </a:rPr>
              <a:t>Research Project Agency Network </a:t>
            </a:r>
            <a:r>
              <a:rPr lang="en-US" sz="1800" dirty="0" smtClean="0">
                <a:solidFill>
                  <a:schemeClr val="dk1"/>
                </a:solidFill>
                <a:latin typeface="Candara" panose="020E0502030303020204" pitchFamily="34" charset="0"/>
              </a:rPr>
              <a:t>(</a:t>
            </a:r>
            <a:r>
              <a:rPr lang="en-US" sz="1800" dirty="0">
                <a:solidFill>
                  <a:schemeClr val="dk1"/>
                </a:solidFill>
                <a:latin typeface="Candara" panose="020E0502030303020204" pitchFamily="34" charset="0"/>
              </a:rPr>
              <a:t>ARPANET) Internet Control </a:t>
            </a:r>
            <a:r>
              <a:rPr lang="en-US" sz="1800" dirty="0" smtClean="0">
                <a:solidFill>
                  <a:schemeClr val="dk1"/>
                </a:solidFill>
                <a:latin typeface="Candara" panose="020E0502030303020204" pitchFamily="34" charset="0"/>
              </a:rPr>
              <a:t>Message Protocol   </a:t>
            </a:r>
            <a:r>
              <a:rPr lang="en-US" sz="1800" dirty="0">
                <a:solidFill>
                  <a:schemeClr val="dk1"/>
                </a:solidFill>
                <a:latin typeface="Candara" panose="020E0502030303020204" pitchFamily="34" charset="0"/>
              </a:rPr>
              <a:t>(ICMP)</a:t>
            </a:r>
          </a:p>
          <a:p>
            <a:pPr>
              <a:lnSpc>
                <a:spcPct val="150000"/>
              </a:lnSpc>
              <a:buClr>
                <a:schemeClr val="dk1"/>
              </a:buClr>
              <a:buSzPct val="100000"/>
              <a:buFont typeface="Arial"/>
              <a:buChar char="•"/>
            </a:pPr>
            <a:r>
              <a:rPr lang="en-US" sz="1800" dirty="0">
                <a:solidFill>
                  <a:schemeClr val="dk1"/>
                </a:solidFill>
                <a:latin typeface="Candara" panose="020E0502030303020204" pitchFamily="34" charset="0"/>
              </a:rPr>
              <a:t> Internet Engineering Task Force (IETF)</a:t>
            </a:r>
            <a:endParaRPr lang="en-US" sz="1800" b="1" dirty="0">
              <a:solidFill>
                <a:schemeClr val="dk1"/>
              </a:solidFill>
              <a:latin typeface="Candara" panose="020E0502030303020204" pitchFamily="34" charset="0"/>
            </a:endParaRPr>
          </a:p>
          <a:p>
            <a:pPr marL="457200" lvl="1">
              <a:lnSpc>
                <a:spcPct val="150000"/>
              </a:lnSpc>
              <a:buClr>
                <a:schemeClr val="dk1"/>
              </a:buClr>
              <a:buSzPct val="100000"/>
              <a:buFont typeface="Arial"/>
              <a:buChar char="•"/>
            </a:pPr>
            <a:r>
              <a:rPr lang="en-US" sz="2000" b="1" dirty="0">
                <a:solidFill>
                  <a:srgbClr val="0070C0"/>
                </a:solidFill>
                <a:latin typeface="Candara" panose="020E0502030303020204" pitchFamily="34" charset="0"/>
              </a:rPr>
              <a:t> 1990	SNMPv1</a:t>
            </a:r>
          </a:p>
          <a:p>
            <a:pPr marL="457200" lvl="1">
              <a:lnSpc>
                <a:spcPct val="150000"/>
              </a:lnSpc>
              <a:buClr>
                <a:schemeClr val="dk1"/>
              </a:buClr>
              <a:buSzPct val="100000"/>
              <a:buFont typeface="Arial"/>
              <a:buChar char="•"/>
            </a:pPr>
            <a:r>
              <a:rPr lang="en-US" sz="2000" b="1" dirty="0">
                <a:solidFill>
                  <a:srgbClr val="0070C0"/>
                </a:solidFill>
                <a:latin typeface="Candara" panose="020E0502030303020204" pitchFamily="34" charset="0"/>
              </a:rPr>
              <a:t> 1995	SNMPv2</a:t>
            </a:r>
          </a:p>
          <a:p>
            <a:pPr marL="457200" lvl="1">
              <a:lnSpc>
                <a:spcPct val="150000"/>
              </a:lnSpc>
              <a:buClr>
                <a:schemeClr val="dk1"/>
              </a:buClr>
              <a:buSzPct val="100000"/>
              <a:buFont typeface="Arial"/>
              <a:buChar char="•"/>
            </a:pPr>
            <a:r>
              <a:rPr lang="en-US" sz="2000" b="1" dirty="0">
                <a:solidFill>
                  <a:srgbClr val="0070C0"/>
                </a:solidFill>
                <a:latin typeface="Candara" panose="020E0502030303020204" pitchFamily="34" charset="0"/>
              </a:rPr>
              <a:t> 1998	SNMPv3</a:t>
            </a:r>
          </a:p>
          <a:p>
            <a:pPr>
              <a:lnSpc>
                <a:spcPct val="150000"/>
              </a:lnSpc>
              <a:buClr>
                <a:schemeClr val="dk1"/>
              </a:buClr>
              <a:buSzPct val="100000"/>
              <a:buFont typeface="Arial"/>
              <a:buChar char="•"/>
            </a:pPr>
            <a:r>
              <a:rPr lang="en-US" sz="1800" b="1" dirty="0">
                <a:solidFill>
                  <a:srgbClr val="002060"/>
                </a:solidFill>
                <a:latin typeface="Candara" panose="020E0502030303020204" pitchFamily="34" charset="0"/>
              </a:rPr>
              <a:t> Internet documents:</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Request for Comments (RFC)</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IETF STD Internet Standard</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FYI For Your Information</a:t>
            </a:r>
          </a:p>
          <a:p>
            <a:pPr>
              <a:lnSpc>
                <a:spcPct val="150000"/>
              </a:lnSpc>
              <a:buClr>
                <a:schemeClr val="dk1"/>
              </a:buClr>
              <a:buSzPct val="100000"/>
              <a:buFont typeface="Arial"/>
              <a:buChar char="•"/>
            </a:pPr>
            <a:r>
              <a:rPr lang="en-US" sz="1800" b="1" dirty="0">
                <a:solidFill>
                  <a:schemeClr val="dk1"/>
                </a:solidFill>
                <a:latin typeface="Candara" panose="020E0502030303020204" pitchFamily="34" charset="0"/>
              </a:rPr>
              <a:t> Source for RFCs</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ftp://nic.mil/rfc</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ftp://ftp.internic.net/rfc</a:t>
            </a:r>
          </a:p>
          <a:p>
            <a:pPr marL="457200" lvl="1">
              <a:lnSpc>
                <a:spcPct val="150000"/>
              </a:lnSpc>
              <a:buClr>
                <a:schemeClr val="dk1"/>
              </a:buClr>
              <a:buSzPct val="100000"/>
              <a:buFont typeface="Arial"/>
              <a:buChar char="•"/>
            </a:pPr>
            <a:r>
              <a:rPr lang="en-US" sz="1800" dirty="0">
                <a:solidFill>
                  <a:schemeClr val="dk1"/>
                </a:solidFill>
                <a:latin typeface="Candara" panose="020E0502030303020204" pitchFamily="34" charset="0"/>
              </a:rPr>
              <a:t> http://nic/internet.net</a:t>
            </a:r>
            <a:r>
              <a:rPr lang="en-US" sz="1600" dirty="0">
                <a:solidFill>
                  <a:schemeClr val="dk1"/>
                </a:solidFill>
                <a:latin typeface="Candara" panose="020E0502030303020204" pitchFamily="34" charset="0"/>
              </a:rPr>
              <a:t>/</a:t>
            </a:r>
          </a:p>
        </p:txBody>
      </p:sp>
      <p:cxnSp>
        <p:nvCxnSpPr>
          <p:cNvPr id="180" name="Shape 18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81" name="Shape 18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182" name="Shape 182"/>
          <p:cNvCxnSpPr/>
          <p:nvPr/>
        </p:nvCxnSpPr>
        <p:spPr>
          <a:xfrm>
            <a:off x="197644" y="6729031"/>
            <a:ext cx="3002756" cy="0"/>
          </a:xfrm>
          <a:prstGeom prst="straightConnector1">
            <a:avLst/>
          </a:prstGeom>
          <a:noFill/>
          <a:ln w="12700" cap="rnd" cmpd="sng">
            <a:solidFill>
              <a:schemeClr val="dk1"/>
            </a:solidFill>
            <a:prstDash val="solid"/>
            <a:miter/>
            <a:headEnd type="none" w="med" len="med"/>
            <a:tailEnd type="none" w="med" len="med"/>
          </a:ln>
        </p:spPr>
      </p:cxnSp>
      <p:sp>
        <p:nvSpPr>
          <p:cNvPr id="183" name="Shape 183"/>
          <p:cNvSpPr txBox="1"/>
          <p:nvPr/>
        </p:nvSpPr>
        <p:spPr>
          <a:xfrm>
            <a:off x="0" y="6803804"/>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libri"/>
                <a:ea typeface="Calibri"/>
                <a:cs typeface="Calibri"/>
                <a:sym typeface="Calibri"/>
              </a:rPr>
              <a:t>Notes</a:t>
            </a:r>
          </a:p>
        </p:txBody>
      </p:sp>
      <p:sp>
        <p:nvSpPr>
          <p:cNvPr id="2" name="TextBox 1"/>
          <p:cNvSpPr txBox="1"/>
          <p:nvPr/>
        </p:nvSpPr>
        <p:spPr>
          <a:xfrm>
            <a:off x="4335478" y="2144077"/>
            <a:ext cx="7701012"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latin typeface="Candara" panose="020E0502030303020204" pitchFamily="34" charset="0"/>
              </a:rPr>
              <a:t>The Internet Network Information Center (TnterNIC) is an organization that maintains </a:t>
            </a:r>
            <a:r>
              <a:rPr lang="en-US" sz="1800" dirty="0" smtClean="0">
                <a:latin typeface="Candara" panose="020E0502030303020204" pitchFamily="34" charset="0"/>
              </a:rPr>
              <a:t>several archives </a:t>
            </a:r>
            <a:r>
              <a:rPr lang="en-US" sz="1800" dirty="0">
                <a:latin typeface="Candara" panose="020E0502030303020204" pitchFamily="34" charset="0"/>
              </a:rPr>
              <a:t>that contain documents related to the Internet and the IETF activities. They include among </a:t>
            </a:r>
            <a:r>
              <a:rPr lang="en-US" sz="1800" dirty="0" smtClean="0">
                <a:latin typeface="Candara" panose="020E0502030303020204" pitchFamily="34" charset="0"/>
              </a:rPr>
              <a:t>other documents</a:t>
            </a:r>
            <a:r>
              <a:rPr lang="en-US" sz="1800" dirty="0">
                <a:latin typeface="Candara" panose="020E0502030303020204" pitchFamily="34" charset="0"/>
              </a:rPr>
              <a:t>, </a:t>
            </a:r>
            <a:r>
              <a:rPr lang="en-US" sz="1800" dirty="0">
                <a:solidFill>
                  <a:srgbClr val="0070C0"/>
                </a:solidFill>
                <a:latin typeface="Candara" panose="020E0502030303020204" pitchFamily="34" charset="0"/>
              </a:rPr>
              <a:t>Request for Comments document (RFC), Standard RFC (STD), and For Your </a:t>
            </a:r>
            <a:r>
              <a:rPr lang="en-US" sz="1800" dirty="0" smtClean="0">
                <a:solidFill>
                  <a:srgbClr val="0070C0"/>
                </a:solidFill>
                <a:latin typeface="Candara" panose="020E0502030303020204" pitchFamily="34" charset="0"/>
              </a:rPr>
              <a:t>Information RFC </a:t>
            </a:r>
            <a:r>
              <a:rPr lang="en-US" sz="1800" dirty="0">
                <a:solidFill>
                  <a:srgbClr val="0070C0"/>
                </a:solidFill>
                <a:latin typeface="Candara" panose="020E0502030303020204" pitchFamily="34" charset="0"/>
              </a:rPr>
              <a:t>(FYI).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Internet Assigned Numbers Authority (IANA) is the central coordinator for the assignment </a:t>
            </a:r>
            <a:r>
              <a:rPr lang="en-US" sz="1800" dirty="0" smtClean="0">
                <a:latin typeface="Candara" panose="020E0502030303020204" pitchFamily="34" charset="0"/>
              </a:rPr>
              <a:t>of unique </a:t>
            </a:r>
            <a:r>
              <a:rPr lang="en-US" sz="1800" dirty="0">
                <a:latin typeface="Candara" panose="020E0502030303020204" pitchFamily="34" charset="0"/>
              </a:rPr>
              <a:t>parameter values for Internet protocols. It is the clearinghouse to assign and coordinate use </a:t>
            </a:r>
            <a:r>
              <a:rPr lang="en-US" sz="1800" dirty="0" smtClean="0">
                <a:latin typeface="Candara" panose="020E0502030303020204" pitchFamily="34" charset="0"/>
              </a:rPr>
              <a:t>of numerous </a:t>
            </a:r>
            <a:r>
              <a:rPr lang="en-US" sz="1800" dirty="0">
                <a:latin typeface="Candara" panose="020E0502030303020204" pitchFamily="34" charset="0"/>
              </a:rPr>
              <a:t>Internet protocol parameters. The Internet protocol suite contains numerous parameters, </a:t>
            </a:r>
            <a:r>
              <a:rPr lang="en-US" sz="1800" dirty="0" smtClean="0">
                <a:latin typeface="Candara" panose="020E0502030303020204" pitchFamily="34" charset="0"/>
              </a:rPr>
              <a:t>such as </a:t>
            </a:r>
            <a:r>
              <a:rPr lang="en-US" sz="1800" dirty="0">
                <a:latin typeface="Candara" panose="020E0502030303020204" pitchFamily="34" charset="0"/>
              </a:rPr>
              <a:t>Internet addresses, domain names, autonomous system numbers (used in some routing protocols</a:t>
            </a:r>
            <a:r>
              <a:rPr lang="en-US" sz="1800" dirty="0" smtClean="0">
                <a:latin typeface="Candara" panose="020E0502030303020204" pitchFamily="34" charset="0"/>
              </a:rPr>
              <a:t>), protocol </a:t>
            </a:r>
            <a:r>
              <a:rPr lang="en-US" sz="1800" dirty="0">
                <a:latin typeface="Candara" panose="020E0502030303020204" pitchFamily="34" charset="0"/>
              </a:rPr>
              <a:t>numbers, port numbers, MIB object identifiers (including private enterprise numbers), </a:t>
            </a:r>
            <a:r>
              <a:rPr lang="en-US" sz="1800" dirty="0" smtClean="0">
                <a:latin typeface="Candara" panose="020E0502030303020204" pitchFamily="34" charset="0"/>
              </a:rPr>
              <a:t>and many </a:t>
            </a:r>
            <a:r>
              <a:rPr lang="en-US" sz="1800" dirty="0">
                <a:latin typeface="Candara" panose="020E0502030303020204" pitchFamily="34" charset="0"/>
              </a:rPr>
              <a:t>others. The common use of Internet protocols by the Internet community requires that these </a:t>
            </a:r>
            <a:r>
              <a:rPr lang="en-US" sz="1800" dirty="0" smtClean="0">
                <a:latin typeface="Candara" panose="020E0502030303020204" pitchFamily="34" charset="0"/>
              </a:rPr>
              <a:t>values </a:t>
            </a:r>
            <a:r>
              <a:rPr lang="en-US" sz="1800" dirty="0">
                <a:latin typeface="Candara" panose="020E0502030303020204" pitchFamily="34" charset="0"/>
              </a:rPr>
              <a:t>be assigned uniquely. It is the task of IANA to make those unique assignments as requested and </a:t>
            </a:r>
            <a:r>
              <a:rPr lang="en-US" sz="1800" dirty="0" smtClean="0">
                <a:latin typeface="Candara" panose="020E0502030303020204" pitchFamily="34" charset="0"/>
              </a:rPr>
              <a:t>to maintain </a:t>
            </a:r>
            <a:r>
              <a:rPr lang="en-US" sz="1800" dirty="0">
                <a:latin typeface="Candara" panose="020E0502030303020204" pitchFamily="34" charset="0"/>
              </a:rPr>
              <a:t>a registry of currently assigned values.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Shape 188"/>
          <p:cNvSpPr txBox="1"/>
          <p:nvPr/>
        </p:nvSpPr>
        <p:spPr>
          <a:xfrm>
            <a:off x="609600" y="8636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90" name="Shape 190"/>
          <p:cNvSpPr txBox="1"/>
          <p:nvPr/>
        </p:nvSpPr>
        <p:spPr>
          <a:xfrm>
            <a:off x="533400" y="254000"/>
            <a:ext cx="5638800" cy="1077912"/>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2060"/>
                </a:solidFill>
                <a:latin typeface="Candara" panose="020E0502030303020204" pitchFamily="34" charset="0"/>
              </a:rPr>
              <a:t>SNMPv1 &amp; SNMPv2</a:t>
            </a:r>
          </a:p>
          <a:p>
            <a:pPr algn="ctr">
              <a:buClr>
                <a:schemeClr val="dk1"/>
              </a:buClr>
              <a:buSzPct val="25000"/>
            </a:pPr>
            <a:r>
              <a:rPr lang="en-US" sz="3200" b="1" dirty="0">
                <a:solidFill>
                  <a:srgbClr val="002060"/>
                </a:solidFill>
                <a:latin typeface="Candara" panose="020E0502030303020204" pitchFamily="34" charset="0"/>
              </a:rPr>
              <a:t> Documents</a:t>
            </a:r>
          </a:p>
        </p:txBody>
      </p:sp>
      <p:sp>
        <p:nvSpPr>
          <p:cNvPr id="191" name="Shape 191"/>
          <p:cNvSpPr txBox="1"/>
          <p:nvPr/>
        </p:nvSpPr>
        <p:spPr>
          <a:xfrm>
            <a:off x="0" y="2530475"/>
            <a:ext cx="6858000" cy="0"/>
          </a:xfrm>
          <a:prstGeom prst="rect">
            <a:avLst/>
          </a:prstGeom>
          <a:noFill/>
          <a:ln>
            <a:noFill/>
          </a:ln>
        </p:spPr>
        <p:txBody>
          <a:bodyPr lIns="91425" tIns="45700" rIns="91425" bIns="45700" anchor="ctr" anchorCtr="0">
            <a:noAutofit/>
          </a:bodyPr>
          <a:lstStyle/>
          <a:p>
            <a:endParaRPr sz="2000" dirty="0">
              <a:solidFill>
                <a:schemeClr val="dk1"/>
              </a:solidFill>
              <a:latin typeface="Candara" panose="020E0502030303020204" pitchFamily="34" charset="0"/>
            </a:endParaRPr>
          </a:p>
        </p:txBody>
      </p:sp>
      <p:pic>
        <p:nvPicPr>
          <p:cNvPr id="192" name="Shape 192"/>
          <p:cNvPicPr preferRelativeResize="0"/>
          <p:nvPr/>
        </p:nvPicPr>
        <p:blipFill rotWithShape="1">
          <a:blip r:embed="rId3">
            <a:alphaModFix/>
          </a:blip>
          <a:srcRect/>
          <a:stretch/>
        </p:blipFill>
        <p:spPr>
          <a:xfrm>
            <a:off x="228601" y="1320800"/>
            <a:ext cx="6248399" cy="4195762"/>
          </a:xfrm>
          <a:prstGeom prst="rect">
            <a:avLst/>
          </a:prstGeom>
          <a:noFill/>
          <a:ln>
            <a:noFill/>
          </a:ln>
        </p:spPr>
      </p:pic>
      <p:cxnSp>
        <p:nvCxnSpPr>
          <p:cNvPr id="198" name="Shape 198"/>
          <p:cNvCxnSpPr/>
          <p:nvPr/>
        </p:nvCxnSpPr>
        <p:spPr>
          <a:xfrm>
            <a:off x="609600" y="5740400"/>
            <a:ext cx="5638800" cy="0"/>
          </a:xfrm>
          <a:prstGeom prst="straightConnector1">
            <a:avLst/>
          </a:prstGeom>
          <a:noFill/>
          <a:ln w="12700" cap="rnd" cmpd="sng">
            <a:solidFill>
              <a:schemeClr val="dk1"/>
            </a:solidFill>
            <a:prstDash val="solid"/>
            <a:miter/>
            <a:headEnd type="none" w="med" len="med"/>
            <a:tailEnd type="none" w="med" len="med"/>
          </a:ln>
        </p:spPr>
      </p:cxnSp>
      <p:sp>
        <p:nvSpPr>
          <p:cNvPr id="199" name="Shape 199"/>
          <p:cNvSpPr txBox="1"/>
          <p:nvPr/>
        </p:nvSpPr>
        <p:spPr>
          <a:xfrm>
            <a:off x="0" y="5664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00" name="Shape 200"/>
          <p:cNvSpPr txBox="1"/>
          <p:nvPr/>
        </p:nvSpPr>
        <p:spPr>
          <a:xfrm>
            <a:off x="1143000" y="5359400"/>
            <a:ext cx="4724400" cy="276224"/>
          </a:xfrm>
          <a:prstGeom prst="rect">
            <a:avLst/>
          </a:prstGeom>
          <a:noFill/>
          <a:ln>
            <a:noFill/>
          </a:ln>
        </p:spPr>
        <p:txBody>
          <a:bodyPr lIns="91425" tIns="45700" rIns="91425" bIns="45700" anchor="t" anchorCtr="0">
            <a:noAutofit/>
          </a:bodyPr>
          <a:lstStyle/>
          <a:p>
            <a:pPr algn="ctr">
              <a:buClr>
                <a:schemeClr val="dk1"/>
              </a:buClr>
              <a:buSzPct val="25000"/>
            </a:pPr>
            <a:r>
              <a:rPr lang="en-US" sz="1200" b="1" dirty="0">
                <a:solidFill>
                  <a:schemeClr val="dk1"/>
                </a:solidFill>
                <a:latin typeface="Candara" panose="020E0502030303020204" pitchFamily="34" charset="0"/>
              </a:rPr>
              <a:t>Figure 4.4  SNMP Document Evolution</a:t>
            </a:r>
          </a:p>
        </p:txBody>
      </p:sp>
      <p:sp>
        <p:nvSpPr>
          <p:cNvPr id="2" name="TextBox 1"/>
          <p:cNvSpPr txBox="1"/>
          <p:nvPr/>
        </p:nvSpPr>
        <p:spPr>
          <a:xfrm>
            <a:off x="6553200" y="709103"/>
            <a:ext cx="5501951" cy="4801314"/>
          </a:xfrm>
          <a:prstGeom prst="rect">
            <a:avLst/>
          </a:prstGeom>
          <a:noFill/>
        </p:spPr>
        <p:txBody>
          <a:bodyPr wrap="square" rtlCol="0">
            <a:spAutoFit/>
          </a:bodyPr>
          <a:lstStyle/>
          <a:p>
            <a:r>
              <a:rPr lang="en-US" sz="1800" dirty="0">
                <a:latin typeface="Candara" panose="020E0502030303020204" pitchFamily="34" charset="0"/>
              </a:rPr>
              <a:t>Early RFCs were </a:t>
            </a:r>
            <a:r>
              <a:rPr lang="en-US" sz="1800" dirty="0" smtClean="0">
                <a:latin typeface="Candara" panose="020E0502030303020204" pitchFamily="34" charset="0"/>
              </a:rPr>
              <a:t>messages between </a:t>
            </a:r>
            <a:r>
              <a:rPr lang="en-US" sz="1800" dirty="0">
                <a:latin typeface="Candara" panose="020E0502030303020204" pitchFamily="34" charset="0"/>
              </a:rPr>
              <a:t>ARPANET architects about how to resolve certain problems. Over the years, </a:t>
            </a:r>
            <a:r>
              <a:rPr lang="en-US" sz="1800" b="1" dirty="0">
                <a:latin typeface="Candara" panose="020E0502030303020204" pitchFamily="34" charset="0"/>
              </a:rPr>
              <a:t>RFC has </a:t>
            </a:r>
            <a:r>
              <a:rPr lang="en-US" sz="1800" b="1" dirty="0" smtClean="0">
                <a:latin typeface="Candara" panose="020E0502030303020204" pitchFamily="34" charset="0"/>
              </a:rPr>
              <a:t>become more </a:t>
            </a:r>
            <a:r>
              <a:rPr lang="en-US" sz="1800" b="1" dirty="0">
                <a:latin typeface="Candara" panose="020E0502030303020204" pitchFamily="34" charset="0"/>
              </a:rPr>
              <a:t>formal</a:t>
            </a:r>
            <a:r>
              <a:rPr lang="en-US" sz="1800" dirty="0">
                <a:latin typeface="Candara" panose="020E0502030303020204" pitchFamily="34" charset="0"/>
              </a:rPr>
              <a:t>. It had reached the point that they were being cited as </a:t>
            </a:r>
            <a:r>
              <a:rPr lang="en-US" sz="1800" b="1" dirty="0" smtClean="0">
                <a:latin typeface="Candara" panose="020E0502030303020204" pitchFamily="34" charset="0"/>
              </a:rPr>
              <a:t>standards</a:t>
            </a:r>
            <a:r>
              <a:rPr lang="en-US" sz="1800" dirty="0" smtClean="0">
                <a:latin typeface="Candara" panose="020E0502030303020204" pitchFamily="34" charset="0"/>
              </a:rPr>
              <a:t>. </a:t>
            </a:r>
            <a:r>
              <a:rPr lang="en-US" sz="1800" dirty="0">
                <a:latin typeface="Candara" panose="020E0502030303020204" pitchFamily="34" charset="0"/>
              </a:rPr>
              <a:t>To help clear up some confusion, there are now </a:t>
            </a:r>
            <a:r>
              <a:rPr lang="en-US" sz="1800" b="1" dirty="0">
                <a:latin typeface="Candara" panose="020E0502030303020204" pitchFamily="34" charset="0"/>
              </a:rPr>
              <a:t>two</a:t>
            </a:r>
            <a:r>
              <a:rPr lang="en-US" sz="1800" dirty="0">
                <a:latin typeface="Candara" panose="020E0502030303020204" pitchFamily="34" charset="0"/>
              </a:rPr>
              <a:t> special </a:t>
            </a:r>
            <a:r>
              <a:rPr lang="en-US" sz="1800" b="1" dirty="0">
                <a:latin typeface="Candara" panose="020E0502030303020204" pitchFamily="34" charset="0"/>
              </a:rPr>
              <a:t>subseries</a:t>
            </a:r>
            <a:r>
              <a:rPr lang="en-US" sz="1800" dirty="0">
                <a:latin typeface="Candara" panose="020E0502030303020204" pitchFamily="34" charset="0"/>
              </a:rPr>
              <a:t> within the RFCs: </a:t>
            </a:r>
            <a:r>
              <a:rPr lang="en-US" sz="1800" b="1" dirty="0">
                <a:solidFill>
                  <a:srgbClr val="0070C0"/>
                </a:solidFill>
                <a:latin typeface="Candara" panose="020E0502030303020204" pitchFamily="34" charset="0"/>
              </a:rPr>
              <a:t>FYIs</a:t>
            </a:r>
            <a:r>
              <a:rPr lang="en-US" sz="1800" dirty="0">
                <a:latin typeface="Candara" panose="020E0502030303020204" pitchFamily="34" charset="0"/>
              </a:rPr>
              <a:t> </a:t>
            </a:r>
            <a:r>
              <a:rPr lang="en-US" sz="1800" dirty="0" smtClean="0">
                <a:latin typeface="Candara" panose="020E0502030303020204" pitchFamily="34" charset="0"/>
              </a:rPr>
              <a:t>and </a:t>
            </a:r>
            <a:r>
              <a:rPr lang="en-US" sz="1800" b="1" dirty="0" smtClean="0">
                <a:solidFill>
                  <a:srgbClr val="0070C0"/>
                </a:solidFill>
                <a:latin typeface="Candara" panose="020E0502030303020204" pitchFamily="34" charset="0"/>
              </a:rPr>
              <a:t>STDs</a:t>
            </a:r>
            <a:r>
              <a:rPr lang="en-US" sz="1800" dirty="0" smtClean="0">
                <a:latin typeface="Candara" panose="020E0502030303020204" pitchFamily="34" charset="0"/>
              </a:rPr>
              <a:t>.</a:t>
            </a:r>
          </a:p>
          <a:p>
            <a:endParaRPr lang="en-US" sz="1800" dirty="0">
              <a:latin typeface="Candara" panose="020E0502030303020204" pitchFamily="34" charset="0"/>
            </a:endParaRPr>
          </a:p>
          <a:p>
            <a:pPr marL="285750" indent="-285750">
              <a:buFont typeface="Arial" panose="020B0604020202020204" pitchFamily="34" charset="0"/>
              <a:buChar char="•"/>
            </a:pPr>
            <a:r>
              <a:rPr lang="en-US" sz="1800" b="1" dirty="0" smtClean="0">
                <a:solidFill>
                  <a:srgbClr val="0070C0"/>
                </a:solidFill>
                <a:latin typeface="Candara" panose="020E0502030303020204" pitchFamily="34" charset="0"/>
              </a:rPr>
              <a:t>FYIs</a:t>
            </a:r>
            <a:r>
              <a:rPr lang="en-US" sz="1800" dirty="0" smtClean="0">
                <a:latin typeface="Candara" panose="020E0502030303020204" pitchFamily="34" charset="0"/>
              </a:rPr>
              <a:t>. The </a:t>
            </a:r>
            <a:r>
              <a:rPr lang="en-US" sz="1800" dirty="0">
                <a:latin typeface="Candara" panose="020E0502030303020204" pitchFamily="34" charset="0"/>
              </a:rPr>
              <a:t>"</a:t>
            </a:r>
            <a:r>
              <a:rPr lang="en-US" sz="1800" dirty="0">
                <a:solidFill>
                  <a:srgbClr val="0070C0"/>
                </a:solidFill>
                <a:latin typeface="Candara" panose="020E0502030303020204" pitchFamily="34" charset="0"/>
              </a:rPr>
              <a:t>For Your Information</a:t>
            </a:r>
            <a:r>
              <a:rPr lang="en-US" sz="1800" dirty="0">
                <a:latin typeface="Candara" panose="020E0502030303020204" pitchFamily="34" charset="0"/>
              </a:rPr>
              <a:t>" RFC subseries was created </a:t>
            </a:r>
            <a:r>
              <a:rPr lang="en-US" sz="1800" b="1" dirty="0">
                <a:latin typeface="Candara" panose="020E0502030303020204" pitchFamily="34" charset="0"/>
              </a:rPr>
              <a:t>to document overviews and topics </a:t>
            </a:r>
            <a:r>
              <a:rPr lang="en-US" sz="1800" b="1" dirty="0" smtClean="0">
                <a:latin typeface="Candara" panose="020E0502030303020204" pitchFamily="34" charset="0"/>
              </a:rPr>
              <a:t>that are </a:t>
            </a:r>
            <a:r>
              <a:rPr lang="en-US" sz="1800" b="1" dirty="0">
                <a:latin typeface="Candara" panose="020E0502030303020204" pitchFamily="34" charset="0"/>
              </a:rPr>
              <a:t>introductory</a:t>
            </a:r>
            <a:r>
              <a:rPr lang="en-US" sz="1800" dirty="0">
                <a:latin typeface="Candara" panose="020E0502030303020204" pitchFamily="34" charset="0"/>
              </a:rPr>
              <a:t>. </a:t>
            </a:r>
          </a:p>
          <a:p>
            <a:pPr marL="285750" indent="-285750">
              <a:buFont typeface="Arial" panose="020B0604020202020204" pitchFamily="34" charset="0"/>
              <a:buChar char="•"/>
            </a:pPr>
            <a:r>
              <a:rPr lang="en-US" sz="1800" dirty="0" smtClean="0">
                <a:latin typeface="Candara" panose="020E0502030303020204" pitchFamily="34" charset="0"/>
              </a:rPr>
              <a:t>The </a:t>
            </a:r>
            <a:r>
              <a:rPr lang="en-US" sz="1800" b="1" dirty="0" smtClean="0">
                <a:solidFill>
                  <a:srgbClr val="0070C0"/>
                </a:solidFill>
                <a:latin typeface="Candara" panose="020E0502030303020204" pitchFamily="34" charset="0"/>
              </a:rPr>
              <a:t>STD</a:t>
            </a:r>
            <a:r>
              <a:rPr lang="en-US" sz="1800" b="1" dirty="0" smtClean="0">
                <a:latin typeface="Candara" panose="020E0502030303020204" pitchFamily="34" charset="0"/>
              </a:rPr>
              <a:t> RFC </a:t>
            </a:r>
            <a:r>
              <a:rPr lang="en-US" sz="1800" dirty="0">
                <a:latin typeface="Candara" panose="020E0502030303020204" pitchFamily="34" charset="0"/>
              </a:rPr>
              <a:t>subseries was created to </a:t>
            </a:r>
            <a:r>
              <a:rPr lang="en-US" sz="1800" b="1" dirty="0">
                <a:latin typeface="Candara" panose="020E0502030303020204" pitchFamily="34" charset="0"/>
              </a:rPr>
              <a:t>identify those RFCs </a:t>
            </a:r>
            <a:r>
              <a:rPr lang="en-US" sz="1800" b="1" dirty="0" smtClean="0">
                <a:latin typeface="Candara" panose="020E0502030303020204" pitchFamily="34" charset="0"/>
              </a:rPr>
              <a:t>that do </a:t>
            </a:r>
            <a:r>
              <a:rPr lang="en-US" sz="1800" b="1" dirty="0">
                <a:latin typeface="Candara" panose="020E0502030303020204" pitchFamily="34" charset="0"/>
              </a:rPr>
              <a:t>in fact specify Internet standards</a:t>
            </a:r>
            <a:r>
              <a:rPr lang="en-US" sz="1800" b="1" dirty="0" smtClean="0">
                <a:latin typeface="Candara" panose="020E0502030303020204" pitchFamily="34" charset="0"/>
              </a:rPr>
              <a:t>.</a:t>
            </a:r>
          </a:p>
          <a:p>
            <a:pPr marL="285750" indent="-285750">
              <a:buFont typeface="Arial" panose="020B0604020202020204" pitchFamily="34" charset="0"/>
              <a:buChar char="•"/>
            </a:pPr>
            <a:endParaRPr lang="en-US" sz="1800" dirty="0">
              <a:latin typeface="Candara" panose="020E0502030303020204" pitchFamily="34" charset="0"/>
            </a:endParaRPr>
          </a:p>
          <a:p>
            <a:r>
              <a:rPr lang="en-US" sz="1800" dirty="0">
                <a:latin typeface="Candara" panose="020E0502030303020204" pitchFamily="34" charset="0"/>
              </a:rPr>
              <a:t>RFC documents are available in public libraries and can be accessed via the </a:t>
            </a:r>
            <a:r>
              <a:rPr lang="en-US" sz="1800" dirty="0" smtClean="0">
                <a:latin typeface="Candara" panose="020E0502030303020204" pitchFamily="34" charset="0"/>
              </a:rPr>
              <a:t>Internet</a:t>
            </a:r>
          </a:p>
        </p:txBody>
      </p:sp>
      <p:sp>
        <p:nvSpPr>
          <p:cNvPr id="16" name="TextBox 15"/>
          <p:cNvSpPr txBox="1"/>
          <p:nvPr/>
        </p:nvSpPr>
        <p:spPr>
          <a:xfrm>
            <a:off x="228601" y="6226176"/>
            <a:ext cx="10725911" cy="1631216"/>
          </a:xfrm>
          <a:prstGeom prst="rect">
            <a:avLst/>
          </a:prstGeom>
          <a:noFill/>
        </p:spPr>
        <p:txBody>
          <a:bodyPr wrap="square" rtlCol="0">
            <a:spAutoFit/>
          </a:bodyPr>
          <a:lstStyle/>
          <a:p>
            <a:r>
              <a:rPr lang="en-US" sz="2000" dirty="0" smtClean="0">
                <a:latin typeface="Candara" panose="020E0502030303020204" pitchFamily="34" charset="0"/>
              </a:rPr>
              <a:t>There </a:t>
            </a:r>
            <a:r>
              <a:rPr lang="en-US" sz="2000" dirty="0">
                <a:latin typeface="Candara" panose="020E0502030303020204" pitchFamily="34" charset="0"/>
              </a:rPr>
              <a:t>are </a:t>
            </a:r>
            <a:r>
              <a:rPr lang="en-US" sz="2000" b="1" dirty="0">
                <a:latin typeface="Candara" panose="020E0502030303020204" pitchFamily="34" charset="0"/>
              </a:rPr>
              <a:t>three</a:t>
            </a:r>
            <a:r>
              <a:rPr lang="en-US" sz="2000" dirty="0">
                <a:latin typeface="Candara" panose="020E0502030303020204" pitchFamily="34" charset="0"/>
              </a:rPr>
              <a:t> </a:t>
            </a:r>
            <a:r>
              <a:rPr lang="en-US" sz="2000" b="1" dirty="0">
                <a:latin typeface="Candara" panose="020E0502030303020204" pitchFamily="34" charset="0"/>
              </a:rPr>
              <a:t>series</a:t>
            </a:r>
            <a:r>
              <a:rPr lang="en-US" sz="2000" dirty="0">
                <a:latin typeface="Candara" panose="020E0502030303020204" pitchFamily="34" charset="0"/>
              </a:rPr>
              <a:t> of RFC and STD documents. They are: </a:t>
            </a:r>
            <a:r>
              <a:rPr lang="en-US" sz="2000" dirty="0">
                <a:solidFill>
                  <a:srgbClr val="996633"/>
                </a:solidFill>
                <a:latin typeface="Candara" panose="020E0502030303020204" pitchFamily="34" charset="0"/>
              </a:rPr>
              <a:t>SMI</a:t>
            </a:r>
            <a:r>
              <a:rPr lang="en-US" sz="2000" dirty="0">
                <a:latin typeface="Candara" panose="020E0502030303020204" pitchFamily="34" charset="0"/>
              </a:rPr>
              <a:t>, </a:t>
            </a:r>
            <a:r>
              <a:rPr lang="en-US" sz="2000" dirty="0">
                <a:solidFill>
                  <a:srgbClr val="996633"/>
                </a:solidFill>
                <a:latin typeface="Candara" panose="020E0502030303020204" pitchFamily="34" charset="0"/>
              </a:rPr>
              <a:t>MIB</a:t>
            </a:r>
            <a:r>
              <a:rPr lang="en-US" sz="2000" dirty="0">
                <a:latin typeface="Candara" panose="020E0502030303020204" pitchFamily="34" charset="0"/>
              </a:rPr>
              <a:t>, and </a:t>
            </a:r>
            <a:r>
              <a:rPr lang="en-US" sz="2000" dirty="0">
                <a:solidFill>
                  <a:srgbClr val="996633"/>
                </a:solidFill>
                <a:latin typeface="Candara" panose="020E0502030303020204" pitchFamily="34" charset="0"/>
              </a:rPr>
              <a:t>SNMP Protocol</a:t>
            </a:r>
            <a:r>
              <a:rPr lang="en-US" sz="2000" dirty="0" smtClean="0">
                <a:solidFill>
                  <a:srgbClr val="996633"/>
                </a:solidFill>
                <a:latin typeface="Candara" panose="020E0502030303020204" pitchFamily="34" charset="0"/>
              </a:rPr>
              <a:t>.</a:t>
            </a:r>
          </a:p>
          <a:p>
            <a:endParaRPr lang="en-US" sz="2000" dirty="0">
              <a:solidFill>
                <a:srgbClr val="996633"/>
              </a:solidFill>
              <a:latin typeface="Candara" panose="020E0502030303020204" pitchFamily="34" charset="0"/>
            </a:endParaRPr>
          </a:p>
          <a:p>
            <a:pPr marL="285750" indent="-285750">
              <a:buFont typeface="Arial" panose="020B0604020202020204" pitchFamily="34" charset="0"/>
              <a:buChar char="•"/>
            </a:pPr>
            <a:r>
              <a:rPr lang="en-US" sz="2000" dirty="0">
                <a:solidFill>
                  <a:schemeClr val="tx1"/>
                </a:solidFill>
                <a:latin typeface="Candara" panose="020E0502030303020204" pitchFamily="34" charset="0"/>
              </a:rPr>
              <a:t>Structure of Management Information (SMI) forms the contents of RFC </a:t>
            </a:r>
            <a:r>
              <a:rPr lang="en-US" sz="2000" dirty="0" smtClean="0">
                <a:solidFill>
                  <a:schemeClr val="tx1"/>
                </a:solidFill>
                <a:latin typeface="Candara" panose="020E0502030303020204" pitchFamily="34" charset="0"/>
              </a:rPr>
              <a:t>1155</a:t>
            </a:r>
          </a:p>
          <a:p>
            <a:pPr marL="285750" indent="-285750">
              <a:buFont typeface="Arial" panose="020B0604020202020204" pitchFamily="34" charset="0"/>
              <a:buChar char="•"/>
            </a:pPr>
            <a:r>
              <a:rPr lang="en-US" sz="2000" dirty="0">
                <a:solidFill>
                  <a:schemeClr val="tx1"/>
                </a:solidFill>
                <a:latin typeface="Candara" panose="020E0502030303020204" pitchFamily="34" charset="0"/>
              </a:rPr>
              <a:t>MIB has gone through a few iterations. RFC 1213/STD 17 is the version that is currently in use</a:t>
            </a:r>
            <a:r>
              <a:rPr lang="en-US" sz="2000" dirty="0" smtClean="0">
                <a:solidFill>
                  <a:schemeClr val="tx1"/>
                </a:solidFill>
                <a:latin typeface="Candara" panose="020E0502030303020204" pitchFamily="34" charset="0"/>
              </a:rPr>
              <a:t>.</a:t>
            </a:r>
          </a:p>
          <a:p>
            <a:pPr marL="285750" indent="-285750">
              <a:buFont typeface="Arial" panose="020B0604020202020204" pitchFamily="34" charset="0"/>
              <a:buChar char="•"/>
            </a:pPr>
            <a:r>
              <a:rPr lang="en-US" sz="2000" dirty="0">
                <a:solidFill>
                  <a:schemeClr val="tx1"/>
                </a:solidFill>
                <a:latin typeface="Candara" panose="020E0502030303020204" pitchFamily="34" charset="0"/>
              </a:rPr>
              <a:t>SNMP protocol has gone through modification and is part of SNMPv2. RFC 1907</a:t>
            </a:r>
          </a:p>
        </p:txBody>
      </p:sp>
      <p:sp>
        <p:nvSpPr>
          <p:cNvPr id="3" name="Rectangle 2"/>
          <p:cNvSpPr/>
          <p:nvPr/>
        </p:nvSpPr>
        <p:spPr>
          <a:xfrm>
            <a:off x="7539873" y="195050"/>
            <a:ext cx="2024913" cy="307777"/>
          </a:xfrm>
          <a:prstGeom prst="rect">
            <a:avLst/>
          </a:prstGeom>
        </p:spPr>
        <p:txBody>
          <a:bodyPr wrap="none">
            <a:spAutoFit/>
          </a:bodyPr>
          <a:lstStyle/>
          <a:p>
            <a:r>
              <a:rPr lang="en-US" dirty="0">
                <a:solidFill>
                  <a:srgbClr val="222222"/>
                </a:solidFill>
                <a:latin typeface="arial" panose="020B0604020202020204" pitchFamily="34" charset="0"/>
              </a:rPr>
              <a:t>Request for Comments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165" y="986118"/>
            <a:ext cx="11497058" cy="4401205"/>
          </a:xfrm>
          <a:prstGeom prst="rect">
            <a:avLst/>
          </a:prstGeom>
          <a:noFill/>
        </p:spPr>
        <p:txBody>
          <a:bodyPr wrap="none" rtlCol="0">
            <a:spAutoFit/>
          </a:bodyPr>
          <a:lstStyle/>
          <a:p>
            <a:r>
              <a:rPr lang="en-US" sz="2000" dirty="0">
                <a:latin typeface="Candara" panose="020E0502030303020204" pitchFamily="34" charset="0"/>
              </a:rPr>
              <a:t>Originally, RFC was just what the name implies—Request for Comments. Early RFCs were messages</a:t>
            </a:r>
          </a:p>
          <a:p>
            <a:r>
              <a:rPr lang="en-US" sz="2000" dirty="0">
                <a:latin typeface="Candara" panose="020E0502030303020204" pitchFamily="34" charset="0"/>
              </a:rPr>
              <a:t>between ARPANET architects about how to resolve certain problems. Over the years, RFC has become</a:t>
            </a:r>
          </a:p>
          <a:p>
            <a:r>
              <a:rPr lang="en-US" sz="2000" dirty="0">
                <a:latin typeface="Candara" panose="020E0502030303020204" pitchFamily="34" charset="0"/>
              </a:rPr>
              <a:t>more formal. It had reached the point that they were being cited as standards, even when they were</a:t>
            </a:r>
          </a:p>
          <a:p>
            <a:r>
              <a:rPr lang="en-US" sz="2000" dirty="0">
                <a:latin typeface="Candara" panose="020E0502030303020204" pitchFamily="34" charset="0"/>
              </a:rPr>
              <a:t>not. To help clear up some confusion, there are now two special subseries within the RFCs: FYIs and</a:t>
            </a:r>
          </a:p>
          <a:p>
            <a:r>
              <a:rPr lang="en-US" sz="2000" dirty="0">
                <a:latin typeface="Candara" panose="020E0502030303020204" pitchFamily="34" charset="0"/>
              </a:rPr>
              <a:t>STDs. The "For Your Information" RFC subseries was created to document overviews and topics that</a:t>
            </a:r>
          </a:p>
          <a:p>
            <a:r>
              <a:rPr lang="en-US" sz="2000" dirty="0">
                <a:latin typeface="Candara" panose="020E0502030303020204" pitchFamily="34" charset="0"/>
              </a:rPr>
              <a:t>are introductory. </a:t>
            </a:r>
            <a:endParaRPr lang="en-US" sz="2000" dirty="0" smtClean="0">
              <a:latin typeface="Candara" panose="020E0502030303020204" pitchFamily="34" charset="0"/>
            </a:endParaRPr>
          </a:p>
          <a:p>
            <a:endParaRPr lang="en-US" sz="2000" dirty="0">
              <a:latin typeface="Candara" panose="020E0502030303020204" pitchFamily="34" charset="0"/>
            </a:endParaRPr>
          </a:p>
          <a:p>
            <a:r>
              <a:rPr lang="en-US" sz="2000" dirty="0" smtClean="0">
                <a:latin typeface="Candara" panose="020E0502030303020204" pitchFamily="34" charset="0"/>
              </a:rPr>
              <a:t>Frequently</a:t>
            </a:r>
            <a:r>
              <a:rPr lang="en-US" sz="2000" dirty="0">
                <a:latin typeface="Candara" panose="020E0502030303020204" pitchFamily="34" charset="0"/>
              </a:rPr>
              <a:t>, FYIs are created by groups within the IETF User Services Area. The STD</a:t>
            </a:r>
          </a:p>
          <a:p>
            <a:r>
              <a:rPr lang="en-US" sz="2000" dirty="0">
                <a:latin typeface="Candara" panose="020E0502030303020204" pitchFamily="34" charset="0"/>
              </a:rPr>
              <a:t>RFC subseries was created to identify those RFCs that do in fact specify Internet standards. Every RFC,</a:t>
            </a:r>
          </a:p>
          <a:p>
            <a:r>
              <a:rPr lang="en-US" sz="2000" dirty="0">
                <a:latin typeface="Candara" panose="020E0502030303020204" pitchFamily="34" charset="0"/>
              </a:rPr>
              <a:t>including FYIs and STDs, has an RFC number by which they are indexed and can be retrieved. FYIs</a:t>
            </a:r>
          </a:p>
          <a:p>
            <a:r>
              <a:rPr lang="en-US" sz="2000" dirty="0">
                <a:latin typeface="Candara" panose="020E0502030303020204" pitchFamily="34" charset="0"/>
              </a:rPr>
              <a:t>and STDs have FYI numbers and STD numbers, respectively, in addition to RFC numbers. This makes</a:t>
            </a:r>
          </a:p>
          <a:p>
            <a:r>
              <a:rPr lang="en-US" sz="2000" dirty="0">
                <a:latin typeface="Candara" panose="020E0502030303020204" pitchFamily="34" charset="0"/>
              </a:rPr>
              <a:t>it easier for a new Internet user, for example, to find all of the helpful, informational documents by look¬</a:t>
            </a:r>
          </a:p>
          <a:p>
            <a:r>
              <a:rPr lang="en-US" sz="2000" dirty="0" err="1">
                <a:latin typeface="Candara" panose="020E0502030303020204" pitchFamily="34" charset="0"/>
              </a:rPr>
              <a:t>ing</a:t>
            </a:r>
            <a:r>
              <a:rPr lang="en-US" sz="2000" dirty="0">
                <a:latin typeface="Candara" panose="020E0502030303020204" pitchFamily="34" charset="0"/>
              </a:rPr>
              <a:t> for the FYIs among all the RFCs. </a:t>
            </a:r>
            <a:r>
              <a:rPr lang="en-US" sz="2000" dirty="0" err="1">
                <a:latin typeface="Candara" panose="020E0502030303020204" pitchFamily="34" charset="0"/>
              </a:rPr>
              <a:t>Ifan</a:t>
            </a:r>
            <a:r>
              <a:rPr lang="en-US" sz="2000" dirty="0">
                <a:latin typeface="Candara" panose="020E0502030303020204" pitchFamily="34" charset="0"/>
              </a:rPr>
              <a:t> FYI or STD is revised, its RFC number will change, but its</a:t>
            </a:r>
          </a:p>
          <a:p>
            <a:r>
              <a:rPr lang="en-US" sz="2000" dirty="0">
                <a:latin typeface="Candara" panose="020E0502030303020204" pitchFamily="34" charset="0"/>
              </a:rPr>
              <a:t>FYI or STD number will remain constant for ease of reference.</a:t>
            </a:r>
          </a:p>
        </p:txBody>
      </p:sp>
    </p:spTree>
    <p:extLst>
      <p:ext uri="{BB962C8B-B14F-4D97-AF65-F5344CB8AC3E}">
        <p14:creationId xmlns:p14="http://schemas.microsoft.com/office/powerpoint/2010/main" val="1459007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6" name="Shape 20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07" name="Shape 207"/>
          <p:cNvSpPr txBox="1"/>
          <p:nvPr/>
        </p:nvSpPr>
        <p:spPr>
          <a:xfrm>
            <a:off x="3192780" y="76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solidFill>
                  <a:schemeClr val="dk1"/>
                </a:solidFill>
                <a:latin typeface="Candara" panose="020E0502030303020204" pitchFamily="34" charset="0"/>
              </a:rPr>
              <a:t>4.4 </a:t>
            </a:r>
            <a:r>
              <a:rPr lang="en-US" sz="3200" b="1" dirty="0" smtClean="0">
                <a:solidFill>
                  <a:srgbClr val="0070C0"/>
                </a:solidFill>
                <a:latin typeface="Candara" panose="020E0502030303020204" pitchFamily="34" charset="0"/>
              </a:rPr>
              <a:t>SNMP </a:t>
            </a:r>
            <a:r>
              <a:rPr lang="en-US" sz="3200" b="1" dirty="0">
                <a:solidFill>
                  <a:srgbClr val="0070C0"/>
                </a:solidFill>
                <a:latin typeface="Candara" panose="020E0502030303020204" pitchFamily="34" charset="0"/>
              </a:rPr>
              <a:t>Model</a:t>
            </a:r>
          </a:p>
        </p:txBody>
      </p:sp>
      <p:sp>
        <p:nvSpPr>
          <p:cNvPr id="208" name="Shape 208"/>
          <p:cNvSpPr txBox="1"/>
          <p:nvPr/>
        </p:nvSpPr>
        <p:spPr>
          <a:xfrm>
            <a:off x="189548" y="507684"/>
            <a:ext cx="7843837" cy="3936300"/>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1800" b="1" dirty="0">
                <a:solidFill>
                  <a:srgbClr val="669900"/>
                </a:solidFill>
                <a:latin typeface="Candara" panose="020E0502030303020204" pitchFamily="34" charset="0"/>
              </a:rPr>
              <a:t> Organization Model</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Relationship</a:t>
            </a:r>
            <a:r>
              <a:rPr lang="en-US" sz="1800" dirty="0">
                <a:solidFill>
                  <a:schemeClr val="dk1"/>
                </a:solidFill>
                <a:latin typeface="Candara" panose="020E0502030303020204" pitchFamily="34" charset="0"/>
              </a:rPr>
              <a:t> between </a:t>
            </a:r>
            <a:r>
              <a:rPr lang="en-US" sz="1800" b="1" dirty="0">
                <a:solidFill>
                  <a:schemeClr val="dk1"/>
                </a:solidFill>
                <a:latin typeface="Candara" panose="020E0502030303020204" pitchFamily="34" charset="0"/>
              </a:rPr>
              <a:t>network element</a:t>
            </a:r>
            <a:r>
              <a:rPr lang="en-US" sz="1800" dirty="0" smtClean="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agent</a:t>
            </a:r>
            <a:r>
              <a:rPr lang="en-US" sz="1800" dirty="0">
                <a:solidFill>
                  <a:schemeClr val="dk1"/>
                </a:solidFill>
                <a:latin typeface="Candara" panose="020E0502030303020204" pitchFamily="34" charset="0"/>
              </a:rPr>
              <a:t>, and </a:t>
            </a:r>
            <a:r>
              <a:rPr lang="en-US" sz="1800" b="1" dirty="0">
                <a:solidFill>
                  <a:schemeClr val="dk1"/>
                </a:solidFill>
                <a:latin typeface="Candara" panose="020E0502030303020204" pitchFamily="34" charset="0"/>
              </a:rPr>
              <a:t>manager</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Hierarchical architecture</a:t>
            </a:r>
          </a:p>
          <a:p>
            <a:pPr>
              <a:buClr>
                <a:schemeClr val="dk1"/>
              </a:buClr>
              <a:buSzPct val="100000"/>
            </a:pPr>
            <a:endParaRPr lang="en-US" sz="1800" b="1" dirty="0" smtClean="0">
              <a:solidFill>
                <a:srgbClr val="0070C0"/>
              </a:solidFill>
              <a:latin typeface="Candara" panose="020E0502030303020204" pitchFamily="34" charset="0"/>
            </a:endParaRPr>
          </a:p>
          <a:p>
            <a:pPr marL="342900" indent="-342900">
              <a:buClr>
                <a:schemeClr val="dk1"/>
              </a:buClr>
              <a:buSzPct val="100000"/>
              <a:buFont typeface="Arial" panose="020B0604020202020204" pitchFamily="34" charset="0"/>
              <a:buChar char="•"/>
            </a:pPr>
            <a:r>
              <a:rPr lang="en-US" sz="1800" b="1" dirty="0" smtClean="0">
                <a:solidFill>
                  <a:srgbClr val="669900"/>
                </a:solidFill>
                <a:latin typeface="Candara" panose="020E0502030303020204" pitchFamily="34" charset="0"/>
              </a:rPr>
              <a:t>Information </a:t>
            </a:r>
            <a:r>
              <a:rPr lang="en-US" sz="1800" b="1" dirty="0">
                <a:solidFill>
                  <a:srgbClr val="669900"/>
                </a:solidFill>
                <a:latin typeface="Candara" panose="020E0502030303020204" pitchFamily="34" charset="0"/>
              </a:rPr>
              <a:t>Model</a:t>
            </a:r>
          </a:p>
          <a:p>
            <a:pPr marL="457200" lvl="1">
              <a:buClr>
                <a:schemeClr val="dk1"/>
              </a:buClr>
              <a:buSzPct val="100000"/>
              <a:buFont typeface="Arial"/>
              <a:buChar char="•"/>
            </a:pPr>
            <a:r>
              <a:rPr lang="en-US" sz="1800" dirty="0">
                <a:solidFill>
                  <a:schemeClr val="dk1"/>
                </a:solidFill>
                <a:latin typeface="Candara" panose="020E0502030303020204" pitchFamily="34" charset="0"/>
              </a:rPr>
              <a:t> Uses </a:t>
            </a:r>
            <a:r>
              <a:rPr lang="en-US" sz="1800" b="1" dirty="0">
                <a:solidFill>
                  <a:schemeClr val="dk1"/>
                </a:solidFill>
                <a:latin typeface="Candara" panose="020E0502030303020204" pitchFamily="34" charset="0"/>
              </a:rPr>
              <a:t>ASN.1 syntax</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SMI</a:t>
            </a:r>
            <a:r>
              <a:rPr lang="en-US" sz="1800" dirty="0">
                <a:solidFill>
                  <a:schemeClr val="dk1"/>
                </a:solidFill>
                <a:latin typeface="Candara" panose="020E0502030303020204" pitchFamily="34" charset="0"/>
              </a:rPr>
              <a:t> (Structure of Management Information)</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MIB</a:t>
            </a:r>
            <a:r>
              <a:rPr lang="en-US" sz="1800" dirty="0">
                <a:solidFill>
                  <a:schemeClr val="dk1"/>
                </a:solidFill>
                <a:latin typeface="Candara" panose="020E0502030303020204" pitchFamily="34" charset="0"/>
              </a:rPr>
              <a:t> ( Management Information Base)</a:t>
            </a:r>
          </a:p>
          <a:p>
            <a:pPr>
              <a:buClr>
                <a:schemeClr val="dk1"/>
              </a:buClr>
              <a:buSzPct val="100000"/>
            </a:pPr>
            <a:endParaRPr lang="en-US" sz="1800" b="1" dirty="0" smtClean="0">
              <a:solidFill>
                <a:srgbClr val="0070C0"/>
              </a:solidFill>
              <a:latin typeface="Candara" panose="020E0502030303020204" pitchFamily="34" charset="0"/>
            </a:endParaRPr>
          </a:p>
          <a:p>
            <a:pPr marL="342900" indent="-342900">
              <a:buClr>
                <a:schemeClr val="dk1"/>
              </a:buClr>
              <a:buSzPct val="100000"/>
              <a:buFont typeface="Arial" panose="020B0604020202020204" pitchFamily="34" charset="0"/>
              <a:buChar char="•"/>
            </a:pPr>
            <a:r>
              <a:rPr lang="en-US" sz="1800" b="1" dirty="0" smtClean="0">
                <a:solidFill>
                  <a:srgbClr val="669900"/>
                </a:solidFill>
                <a:latin typeface="Candara" panose="020E0502030303020204" pitchFamily="34" charset="0"/>
              </a:rPr>
              <a:t>Communication </a:t>
            </a:r>
            <a:r>
              <a:rPr lang="en-US" sz="1800" b="1" dirty="0">
                <a:solidFill>
                  <a:srgbClr val="669900"/>
                </a:solidFill>
                <a:latin typeface="Candara" panose="020E0502030303020204" pitchFamily="34" charset="0"/>
              </a:rPr>
              <a:t>Model</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Transfer syntax</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SNMP </a:t>
            </a:r>
            <a:r>
              <a:rPr lang="en-US" sz="1800" dirty="0">
                <a:solidFill>
                  <a:schemeClr val="dk1"/>
                </a:solidFill>
                <a:latin typeface="Candara" panose="020E0502030303020204" pitchFamily="34" charset="0"/>
              </a:rPr>
              <a:t>over TCP/IP</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Communication services </a:t>
            </a:r>
            <a:r>
              <a:rPr lang="en-US" sz="1800" dirty="0">
                <a:solidFill>
                  <a:schemeClr val="dk1"/>
                </a:solidFill>
                <a:latin typeface="Candara" panose="020E0502030303020204" pitchFamily="34" charset="0"/>
              </a:rPr>
              <a:t>addressed by messages</a:t>
            </a:r>
          </a:p>
          <a:p>
            <a:pPr marL="457200" lvl="1">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Security framework community-based</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model</a:t>
            </a:r>
          </a:p>
        </p:txBody>
      </p:sp>
      <p:sp>
        <p:nvSpPr>
          <p:cNvPr id="2" name="TextBox 1"/>
          <p:cNvSpPr txBox="1"/>
          <p:nvPr/>
        </p:nvSpPr>
        <p:spPr>
          <a:xfrm>
            <a:off x="101920" y="4901148"/>
            <a:ext cx="11952920" cy="3847207"/>
          </a:xfrm>
          <a:prstGeom prst="rect">
            <a:avLst/>
          </a:prstGeom>
          <a:noFill/>
        </p:spPr>
        <p:txBody>
          <a:bodyPr wrap="square" rtlCol="1">
            <a:spAutoFit/>
          </a:bodyPr>
          <a:lstStyle/>
          <a:p>
            <a:pPr>
              <a:spcAft>
                <a:spcPts val="600"/>
              </a:spcAft>
            </a:pPr>
            <a:r>
              <a:rPr lang="en-US" sz="1600" dirty="0" smtClean="0">
                <a:latin typeface="Candara" panose="020E0502030303020204" pitchFamily="34" charset="0"/>
              </a:rPr>
              <a:t>An </a:t>
            </a:r>
            <a:r>
              <a:rPr lang="en-US" sz="1600" b="1" dirty="0">
                <a:latin typeface="Candara" panose="020E0502030303020204" pitchFamily="34" charset="0"/>
              </a:rPr>
              <a:t>NMS acquires </a:t>
            </a:r>
            <a:r>
              <a:rPr lang="en-US" sz="1600" dirty="0">
                <a:latin typeface="Candara" panose="020E0502030303020204" pitchFamily="34" charset="0"/>
              </a:rPr>
              <a:t>a new </a:t>
            </a:r>
            <a:r>
              <a:rPr lang="en-US" sz="1600" b="1" dirty="0">
                <a:latin typeface="Candara" panose="020E0502030303020204" pitchFamily="34" charset="0"/>
              </a:rPr>
              <a:t>network element </a:t>
            </a:r>
            <a:r>
              <a:rPr lang="en-US" sz="1600" dirty="0">
                <a:latin typeface="Candara" panose="020E0502030303020204" pitchFamily="34" charset="0"/>
              </a:rPr>
              <a:t>through a </a:t>
            </a:r>
            <a:r>
              <a:rPr lang="en-US" sz="1600" b="1" dirty="0">
                <a:latin typeface="Candara" panose="020E0502030303020204" pitchFamily="34" charset="0"/>
              </a:rPr>
              <a:t>management agent </a:t>
            </a:r>
            <a:r>
              <a:rPr lang="en-US" sz="1600" dirty="0">
                <a:latin typeface="Candara" panose="020E0502030303020204" pitchFamily="34" charset="0"/>
              </a:rPr>
              <a:t>or monitors the ones </a:t>
            </a:r>
            <a:r>
              <a:rPr lang="en-US" sz="1600" dirty="0" smtClean="0">
                <a:latin typeface="Candara" panose="020E0502030303020204" pitchFamily="34" charset="0"/>
              </a:rPr>
              <a:t>it has </a:t>
            </a:r>
            <a:r>
              <a:rPr lang="en-US" sz="1600" dirty="0">
                <a:latin typeface="Candara" panose="020E0502030303020204" pitchFamily="34" charset="0"/>
              </a:rPr>
              <a:t>acquired. There is a </a:t>
            </a:r>
            <a:r>
              <a:rPr lang="en-US" sz="1600" b="1" dirty="0">
                <a:latin typeface="Candara" panose="020E0502030303020204" pitchFamily="34" charset="0"/>
              </a:rPr>
              <a:t>relationship</a:t>
            </a:r>
            <a:r>
              <a:rPr lang="en-US" sz="1600" dirty="0">
                <a:latin typeface="Candara" panose="020E0502030303020204" pitchFamily="34" charset="0"/>
              </a:rPr>
              <a:t> </a:t>
            </a:r>
            <a:r>
              <a:rPr lang="en-US" sz="1600" b="1" dirty="0">
                <a:latin typeface="Candara" panose="020E0502030303020204" pitchFamily="34" charset="0"/>
              </a:rPr>
              <a:t>between</a:t>
            </a:r>
            <a:r>
              <a:rPr lang="en-US" sz="1600" dirty="0">
                <a:latin typeface="Candara" panose="020E0502030303020204" pitchFamily="34" charset="0"/>
              </a:rPr>
              <a:t> </a:t>
            </a:r>
            <a:r>
              <a:rPr lang="en-US" sz="1600" b="1" dirty="0">
                <a:latin typeface="Candara" panose="020E0502030303020204" pitchFamily="34" charset="0"/>
              </a:rPr>
              <a:t>manager</a:t>
            </a:r>
            <a:r>
              <a:rPr lang="en-US" sz="1600" dirty="0">
                <a:latin typeface="Candara" panose="020E0502030303020204" pitchFamily="34" charset="0"/>
              </a:rPr>
              <a:t> and </a:t>
            </a:r>
            <a:r>
              <a:rPr lang="en-US" sz="1600" b="1" dirty="0">
                <a:latin typeface="Candara" panose="020E0502030303020204" pitchFamily="34" charset="0"/>
              </a:rPr>
              <a:t>agent</a:t>
            </a:r>
            <a:r>
              <a:rPr lang="en-US" sz="1600" dirty="0">
                <a:latin typeface="Candara" panose="020E0502030303020204" pitchFamily="34" charset="0"/>
              </a:rPr>
              <a:t>. </a:t>
            </a:r>
            <a:r>
              <a:rPr lang="en-US" sz="1600" b="1" dirty="0">
                <a:solidFill>
                  <a:srgbClr val="0070C0"/>
                </a:solidFill>
                <a:latin typeface="Candara" panose="020E0502030303020204" pitchFamily="34" charset="0"/>
              </a:rPr>
              <a:t>Since one manager is responsible </a:t>
            </a:r>
            <a:r>
              <a:rPr lang="en-US" sz="1600" b="1" dirty="0" smtClean="0">
                <a:solidFill>
                  <a:srgbClr val="0070C0"/>
                </a:solidFill>
                <a:latin typeface="Candara" panose="020E0502030303020204" pitchFamily="34" charset="0"/>
              </a:rPr>
              <a:t>for managing </a:t>
            </a:r>
            <a:r>
              <a:rPr lang="en-US" sz="1600" b="1" dirty="0">
                <a:solidFill>
                  <a:srgbClr val="0070C0"/>
                </a:solidFill>
                <a:latin typeface="Candara" panose="020E0502030303020204" pitchFamily="34" charset="0"/>
              </a:rPr>
              <a:t>the designated functions of many agents, it is hierarchical in structure.</a:t>
            </a:r>
            <a:r>
              <a:rPr lang="en-US" sz="1600" dirty="0">
                <a:latin typeface="Candara" panose="020E0502030303020204" pitchFamily="34" charset="0"/>
              </a:rPr>
              <a:t> The </a:t>
            </a:r>
            <a:r>
              <a:rPr lang="en-US" sz="1600" b="1" dirty="0">
                <a:latin typeface="Candara" panose="020E0502030303020204" pitchFamily="34" charset="0"/>
              </a:rPr>
              <a:t>infrastructure</a:t>
            </a:r>
            <a:r>
              <a:rPr lang="en-US" sz="1600" dirty="0">
                <a:latin typeface="Candara" panose="020E0502030303020204" pitchFamily="34" charset="0"/>
              </a:rPr>
              <a:t> </a:t>
            </a:r>
            <a:r>
              <a:rPr lang="en-US" sz="1600" dirty="0" smtClean="0">
                <a:latin typeface="Candara" panose="020E0502030303020204" pitchFamily="34" charset="0"/>
              </a:rPr>
              <a:t>of the </a:t>
            </a:r>
            <a:r>
              <a:rPr lang="en-US" sz="1600" b="1" dirty="0">
                <a:latin typeface="Candara" panose="020E0502030303020204" pitchFamily="34" charset="0"/>
              </a:rPr>
              <a:t>manager-agent </a:t>
            </a:r>
            <a:r>
              <a:rPr lang="en-US" sz="1600" dirty="0">
                <a:latin typeface="Candara" panose="020E0502030303020204" pitchFamily="34" charset="0"/>
              </a:rPr>
              <a:t>and the </a:t>
            </a:r>
            <a:r>
              <a:rPr lang="en-US" sz="1600" b="1" dirty="0">
                <a:latin typeface="Candara" panose="020E0502030303020204" pitchFamily="34" charset="0"/>
              </a:rPr>
              <a:t>SNMP architecture </a:t>
            </a:r>
            <a:r>
              <a:rPr lang="en-US" sz="1600" dirty="0">
                <a:latin typeface="Candara" panose="020E0502030303020204" pitchFamily="34" charset="0"/>
              </a:rPr>
              <a:t>that it is based on form the </a:t>
            </a:r>
            <a:r>
              <a:rPr lang="en-US" sz="1600" b="1" dirty="0">
                <a:solidFill>
                  <a:srgbClr val="669900"/>
                </a:solidFill>
                <a:latin typeface="Candara" panose="020E0502030303020204" pitchFamily="34" charset="0"/>
              </a:rPr>
              <a:t>organization </a:t>
            </a:r>
            <a:r>
              <a:rPr lang="en-US" sz="1600" b="1" dirty="0" smtClean="0">
                <a:solidFill>
                  <a:srgbClr val="669900"/>
                </a:solidFill>
                <a:latin typeface="Candara" panose="020E0502030303020204" pitchFamily="34" charset="0"/>
              </a:rPr>
              <a:t>model</a:t>
            </a:r>
            <a:r>
              <a:rPr lang="en-US" sz="1600" dirty="0" smtClean="0">
                <a:latin typeface="Candara" panose="020E0502030303020204" pitchFamily="34" charset="0"/>
              </a:rPr>
              <a:t>. </a:t>
            </a:r>
            <a:r>
              <a:rPr lang="en-US" sz="1600" b="1" dirty="0" smtClean="0">
                <a:latin typeface="Candara" panose="020E0502030303020204" pitchFamily="34" charset="0"/>
              </a:rPr>
              <a:t>Information</a:t>
            </a:r>
            <a:r>
              <a:rPr lang="en-US" sz="1600" dirty="0" smtClean="0">
                <a:latin typeface="Candara" panose="020E0502030303020204" pitchFamily="34" charset="0"/>
              </a:rPr>
              <a:t> </a:t>
            </a:r>
            <a:r>
              <a:rPr lang="en-US" sz="1600" dirty="0">
                <a:latin typeface="Candara" panose="020E0502030303020204" pitchFamily="34" charset="0"/>
              </a:rPr>
              <a:t>is transmitted and is received by both the manager and the agent. For example, when </a:t>
            </a:r>
            <a:r>
              <a:rPr lang="en-US" sz="1600" dirty="0" smtClean="0">
                <a:latin typeface="Candara" panose="020E0502030303020204" pitchFamily="34" charset="0"/>
              </a:rPr>
              <a:t>a </a:t>
            </a:r>
            <a:r>
              <a:rPr lang="en-US" sz="1600" b="1" dirty="0" smtClean="0">
                <a:latin typeface="Candara" panose="020E0502030303020204" pitchFamily="34" charset="0"/>
              </a:rPr>
              <a:t>new</a:t>
            </a:r>
            <a:r>
              <a:rPr lang="en-US" sz="1600" dirty="0" smtClean="0">
                <a:latin typeface="Candara" panose="020E0502030303020204" pitchFamily="34" charset="0"/>
              </a:rPr>
              <a:t> </a:t>
            </a:r>
            <a:r>
              <a:rPr lang="en-US" sz="1600" dirty="0">
                <a:latin typeface="Candara" panose="020E0502030303020204" pitchFamily="34" charset="0"/>
              </a:rPr>
              <a:t>network element with a </a:t>
            </a:r>
            <a:r>
              <a:rPr lang="en-US" sz="1600" b="1" dirty="0">
                <a:latin typeface="Candara" panose="020E0502030303020204" pitchFamily="34" charset="0"/>
              </a:rPr>
              <a:t>built-in management agent </a:t>
            </a:r>
            <a:r>
              <a:rPr lang="en-US" sz="1600" dirty="0">
                <a:latin typeface="Candara" panose="020E0502030303020204" pitchFamily="34" charset="0"/>
              </a:rPr>
              <a:t>is added to the network, the </a:t>
            </a:r>
            <a:r>
              <a:rPr lang="en-US" sz="1600" b="1" dirty="0">
                <a:solidFill>
                  <a:srgbClr val="0070C0"/>
                </a:solidFill>
                <a:latin typeface="Candara" panose="020E0502030303020204" pitchFamily="34" charset="0"/>
              </a:rPr>
              <a:t>discovery </a:t>
            </a:r>
            <a:r>
              <a:rPr lang="en-US" sz="1600" b="1" dirty="0" smtClean="0">
                <a:solidFill>
                  <a:srgbClr val="0070C0"/>
                </a:solidFill>
                <a:latin typeface="Candara" panose="020E0502030303020204" pitchFamily="34" charset="0"/>
              </a:rPr>
              <a:t>process </a:t>
            </a:r>
            <a:r>
              <a:rPr lang="en-US" sz="1600" dirty="0" smtClean="0">
                <a:latin typeface="Candara" panose="020E0502030303020204" pitchFamily="34" charset="0"/>
              </a:rPr>
              <a:t>in </a:t>
            </a:r>
            <a:r>
              <a:rPr lang="en-US" sz="1600" dirty="0">
                <a:solidFill>
                  <a:srgbClr val="0070C0"/>
                </a:solidFill>
                <a:latin typeface="Candara" panose="020E0502030303020204" pitchFamily="34" charset="0"/>
              </a:rPr>
              <a:t>the network manager broadcasts queries and receives positive response from the added element</a:t>
            </a:r>
            <a:r>
              <a:rPr lang="en-US" sz="1600" dirty="0">
                <a:latin typeface="Candara" panose="020E0502030303020204" pitchFamily="34" charset="0"/>
              </a:rPr>
              <a:t>. </a:t>
            </a:r>
            <a:endParaRPr lang="en-US" sz="1600" dirty="0" smtClean="0">
              <a:latin typeface="Candara" panose="020E0502030303020204" pitchFamily="34" charset="0"/>
            </a:endParaRPr>
          </a:p>
          <a:p>
            <a:pPr>
              <a:spcAft>
                <a:spcPts val="600"/>
              </a:spcAft>
            </a:pPr>
            <a:r>
              <a:rPr lang="en-US" sz="1600" dirty="0" smtClean="0">
                <a:latin typeface="Candara" panose="020E0502030303020204" pitchFamily="34" charset="0"/>
              </a:rPr>
              <a:t>The </a:t>
            </a:r>
            <a:r>
              <a:rPr lang="en-US" sz="1600" b="1" dirty="0" smtClean="0">
                <a:solidFill>
                  <a:srgbClr val="669900"/>
                </a:solidFill>
                <a:latin typeface="Candara" panose="020E0502030303020204" pitchFamily="34" charset="0"/>
              </a:rPr>
              <a:t>information</a:t>
            </a:r>
            <a:r>
              <a:rPr lang="en-US" sz="1600" dirty="0" smtClean="0">
                <a:solidFill>
                  <a:srgbClr val="669900"/>
                </a:solidFill>
                <a:latin typeface="Candara" panose="020E0502030303020204" pitchFamily="34" charset="0"/>
              </a:rPr>
              <a:t> </a:t>
            </a:r>
            <a:r>
              <a:rPr lang="en-US" sz="1600" dirty="0">
                <a:latin typeface="Candara" panose="020E0502030303020204" pitchFamily="34" charset="0"/>
              </a:rPr>
              <a:t>must be interpreted both semantically and syntactically by the </a:t>
            </a:r>
            <a:r>
              <a:rPr lang="en-US" sz="1600" b="1" dirty="0">
                <a:latin typeface="Candara" panose="020E0502030303020204" pitchFamily="34" charset="0"/>
              </a:rPr>
              <a:t>agent</a:t>
            </a:r>
            <a:r>
              <a:rPr lang="en-US" sz="1600" dirty="0">
                <a:latin typeface="Candara" panose="020E0502030303020204" pitchFamily="34" charset="0"/>
              </a:rPr>
              <a:t> and the </a:t>
            </a:r>
            <a:r>
              <a:rPr lang="en-US" sz="1600" b="1" dirty="0">
                <a:latin typeface="Candara" panose="020E0502030303020204" pitchFamily="34" charset="0"/>
              </a:rPr>
              <a:t>manager</a:t>
            </a:r>
            <a:r>
              <a:rPr lang="en-US" sz="1600" dirty="0">
                <a:latin typeface="Candara" panose="020E0502030303020204" pitchFamily="34" charset="0"/>
              </a:rPr>
              <a:t>. </a:t>
            </a:r>
            <a:r>
              <a:rPr lang="en-US" sz="1600" dirty="0" smtClean="0">
                <a:latin typeface="Candara" panose="020E0502030303020204" pitchFamily="34" charset="0"/>
              </a:rPr>
              <a:t>We covered </a:t>
            </a:r>
            <a:r>
              <a:rPr lang="en-US" sz="1600" dirty="0">
                <a:latin typeface="Candara" panose="020E0502030303020204" pitchFamily="34" charset="0"/>
              </a:rPr>
              <a:t>the </a:t>
            </a:r>
            <a:r>
              <a:rPr lang="en-US" sz="1600" b="1" dirty="0">
                <a:latin typeface="Candara" panose="020E0502030303020204" pitchFamily="34" charset="0"/>
              </a:rPr>
              <a:t>syntax, ASN.l</a:t>
            </a:r>
            <a:r>
              <a:rPr lang="en-US" sz="1600" dirty="0">
                <a:latin typeface="Candara" panose="020E0502030303020204" pitchFamily="34" charset="0"/>
              </a:rPr>
              <a:t>, in Section 3.7. Definition of semantics and syntax form the basis of </a:t>
            </a:r>
            <a:r>
              <a:rPr lang="en-US" sz="1600" dirty="0" smtClean="0">
                <a:latin typeface="Candara" panose="020E0502030303020204" pitchFamily="34" charset="0"/>
              </a:rPr>
              <a:t>the information </a:t>
            </a:r>
            <a:r>
              <a:rPr lang="en-US" sz="1600" dirty="0">
                <a:latin typeface="Candara" panose="020E0502030303020204" pitchFamily="34" charset="0"/>
              </a:rPr>
              <a:t>model. </a:t>
            </a:r>
            <a:endParaRPr lang="en-US" sz="1600" dirty="0" smtClean="0">
              <a:latin typeface="Candara" panose="020E0502030303020204" pitchFamily="34" charset="0"/>
            </a:endParaRPr>
          </a:p>
          <a:p>
            <a:pPr>
              <a:spcAft>
                <a:spcPts val="600"/>
              </a:spcAft>
            </a:pPr>
            <a:r>
              <a:rPr lang="en-US" sz="1600" dirty="0" smtClean="0">
                <a:latin typeface="Candara" panose="020E0502030303020204" pitchFamily="34" charset="0"/>
              </a:rPr>
              <a:t>We </a:t>
            </a:r>
            <a:r>
              <a:rPr lang="en-US" sz="1600" dirty="0">
                <a:latin typeface="Candara" panose="020E0502030303020204" pitchFamily="34" charset="0"/>
              </a:rPr>
              <a:t>present a detailed definition of a </a:t>
            </a:r>
            <a:r>
              <a:rPr lang="en-US" sz="1600" b="1" dirty="0" smtClean="0">
                <a:solidFill>
                  <a:srgbClr val="0070C0"/>
                </a:solidFill>
                <a:latin typeface="Candara" panose="020E0502030303020204" pitchFamily="34" charset="0"/>
              </a:rPr>
              <a:t>managed object</a:t>
            </a:r>
            <a:r>
              <a:rPr lang="en-US" sz="1600" dirty="0">
                <a:latin typeface="Candara" panose="020E0502030303020204" pitchFamily="34" charset="0"/>
              </a:rPr>
              <a:t>, </a:t>
            </a:r>
            <a:r>
              <a:rPr lang="en-US" sz="1600" b="1" dirty="0">
                <a:latin typeface="Candara" panose="020E0502030303020204" pitchFamily="34" charset="0"/>
              </a:rPr>
              <a:t>rules for the </a:t>
            </a:r>
            <a:r>
              <a:rPr lang="en-US" sz="1600" b="1" dirty="0">
                <a:solidFill>
                  <a:srgbClr val="0070C0"/>
                </a:solidFill>
                <a:latin typeface="Candara" panose="020E0502030303020204" pitchFamily="34" charset="0"/>
              </a:rPr>
              <a:t>SMI</a:t>
            </a:r>
            <a:r>
              <a:rPr lang="en-US" sz="1600" dirty="0">
                <a:latin typeface="Candara" panose="020E0502030303020204" pitchFamily="34" charset="0"/>
              </a:rPr>
              <a:t>, and a </a:t>
            </a:r>
            <a:r>
              <a:rPr lang="en-US" sz="1600" b="1" dirty="0" smtClean="0">
                <a:latin typeface="Candara" panose="020E0502030303020204" pitchFamily="34" charset="0"/>
              </a:rPr>
              <a:t>virtual information database </a:t>
            </a:r>
            <a:r>
              <a:rPr lang="en-US" sz="1600" b="1" dirty="0">
                <a:solidFill>
                  <a:srgbClr val="0070C0"/>
                </a:solidFill>
                <a:latin typeface="Candara" panose="020E0502030303020204" pitchFamily="34" charset="0"/>
              </a:rPr>
              <a:t>MIB</a:t>
            </a:r>
            <a:r>
              <a:rPr lang="en-US" sz="1600" dirty="0" smtClean="0">
                <a:latin typeface="Candara" panose="020E0502030303020204" pitchFamily="34" charset="0"/>
              </a:rPr>
              <a:t>, which </a:t>
            </a:r>
            <a:r>
              <a:rPr lang="en-US" sz="1600" dirty="0">
                <a:latin typeface="Candara" panose="020E0502030303020204" pitchFamily="34" charset="0"/>
              </a:rPr>
              <a:t>groups managed objects and provides a relational </a:t>
            </a:r>
            <a:r>
              <a:rPr lang="en-US" sz="1600" dirty="0" smtClean="0">
                <a:latin typeface="Candara" panose="020E0502030303020204" pitchFamily="34" charset="0"/>
              </a:rPr>
              <a:t>framework. </a:t>
            </a:r>
          </a:p>
          <a:p>
            <a:pPr>
              <a:spcAft>
                <a:spcPts val="600"/>
              </a:spcAft>
            </a:pPr>
            <a:r>
              <a:rPr lang="en-US" sz="1600" b="1" dirty="0" smtClean="0">
                <a:solidFill>
                  <a:srgbClr val="669900"/>
                </a:solidFill>
                <a:latin typeface="Candara" panose="020E0502030303020204" pitchFamily="34" charset="0"/>
              </a:rPr>
              <a:t>Communication</a:t>
            </a:r>
            <a:r>
              <a:rPr lang="en-US" sz="1600" dirty="0" smtClean="0">
                <a:solidFill>
                  <a:srgbClr val="669900"/>
                </a:solidFill>
                <a:latin typeface="Candara" panose="020E0502030303020204" pitchFamily="34" charset="0"/>
              </a:rPr>
              <a:t> </a:t>
            </a:r>
            <a:r>
              <a:rPr lang="en-US" sz="1600" dirty="0" smtClean="0">
                <a:latin typeface="Candara" panose="020E0502030303020204" pitchFamily="34" charset="0"/>
              </a:rPr>
              <a:t>between the </a:t>
            </a:r>
            <a:r>
              <a:rPr lang="en-US" sz="1600" dirty="0">
                <a:latin typeface="Candara" panose="020E0502030303020204" pitchFamily="34" charset="0"/>
              </a:rPr>
              <a:t>manager and agents has to happen before information can be </a:t>
            </a:r>
            <a:r>
              <a:rPr lang="en-US" sz="1600" dirty="0" smtClean="0">
                <a:latin typeface="Candara" panose="020E0502030303020204" pitchFamily="34" charset="0"/>
              </a:rPr>
              <a:t>exchanged. The </a:t>
            </a:r>
            <a:r>
              <a:rPr lang="en-US" sz="1600" b="1" dirty="0">
                <a:solidFill>
                  <a:srgbClr val="0070C0"/>
                </a:solidFill>
                <a:latin typeface="Candara" panose="020E0502030303020204" pitchFamily="34" charset="0"/>
              </a:rPr>
              <a:t>TCP/IP protocol suite </a:t>
            </a:r>
            <a:r>
              <a:rPr lang="en-US" sz="1600" dirty="0">
                <a:latin typeface="Candara" panose="020E0502030303020204" pitchFamily="34" charset="0"/>
              </a:rPr>
              <a:t>is used for the </a:t>
            </a:r>
            <a:r>
              <a:rPr lang="en-US" sz="1600" b="1" dirty="0">
                <a:solidFill>
                  <a:srgbClr val="0070C0"/>
                </a:solidFill>
                <a:latin typeface="Candara" panose="020E0502030303020204" pitchFamily="34" charset="0"/>
              </a:rPr>
              <a:t>transport mechanism</a:t>
            </a:r>
            <a:r>
              <a:rPr lang="en-US" sz="1600" dirty="0">
                <a:latin typeface="Candara" panose="020E0502030303020204" pitchFamily="34" charset="0"/>
              </a:rPr>
              <a:t>. </a:t>
            </a:r>
            <a:r>
              <a:rPr lang="en-US" sz="1600" b="1" dirty="0">
                <a:latin typeface="Candara" panose="020E0502030303020204" pitchFamily="34" charset="0"/>
              </a:rPr>
              <a:t>SNMP is defined for the </a:t>
            </a:r>
            <a:r>
              <a:rPr lang="en-US" sz="1600" b="1" dirty="0" smtClean="0">
                <a:latin typeface="Candara" panose="020E0502030303020204" pitchFamily="34" charset="0"/>
              </a:rPr>
              <a:t>application layer </a:t>
            </a:r>
            <a:r>
              <a:rPr lang="en-US" sz="1600" b="1" dirty="0">
                <a:latin typeface="Candara" panose="020E0502030303020204" pitchFamily="34" charset="0"/>
              </a:rPr>
              <a:t>protocol </a:t>
            </a:r>
            <a:r>
              <a:rPr lang="en-US" sz="1600" dirty="0">
                <a:latin typeface="Candara" panose="020E0502030303020204" pitchFamily="34" charset="0"/>
              </a:rPr>
              <a:t>and will be presented in Chapter 5.</a:t>
            </a:r>
          </a:p>
          <a:p>
            <a:pPr>
              <a:spcAft>
                <a:spcPts val="600"/>
              </a:spcAft>
            </a:pPr>
            <a:r>
              <a:rPr lang="en-US" sz="1600" b="1" dirty="0">
                <a:latin typeface="Candara" panose="020E0502030303020204" pitchFamily="34" charset="0"/>
              </a:rPr>
              <a:t>Functions</a:t>
            </a:r>
            <a:r>
              <a:rPr lang="en-US" sz="1600" dirty="0">
                <a:latin typeface="Candara" panose="020E0502030303020204" pitchFamily="34" charset="0"/>
              </a:rPr>
              <a:t> and </a:t>
            </a:r>
            <a:r>
              <a:rPr lang="en-US" sz="1600" b="1" dirty="0">
                <a:latin typeface="Candara" panose="020E0502030303020204" pitchFamily="34" charset="0"/>
              </a:rPr>
              <a:t>services</a:t>
            </a:r>
            <a:r>
              <a:rPr lang="en-US" sz="1600" dirty="0">
                <a:latin typeface="Candara" panose="020E0502030303020204" pitchFamily="34" charset="0"/>
              </a:rPr>
              <a:t> are not explicitly addressed in SNMP management. </a:t>
            </a:r>
            <a:r>
              <a:rPr lang="en-US" sz="1600" b="1" dirty="0">
                <a:solidFill>
                  <a:srgbClr val="0070C0"/>
                </a:solidFill>
                <a:latin typeface="Candara" panose="020E0502030303020204" pitchFamily="34" charset="0"/>
              </a:rPr>
              <a:t>Security management </a:t>
            </a:r>
            <a:r>
              <a:rPr lang="en-US" sz="1600" dirty="0" smtClean="0">
                <a:latin typeface="Candara" panose="020E0502030303020204" pitchFamily="34" charset="0"/>
              </a:rPr>
              <a:t>is covered </a:t>
            </a:r>
            <a:r>
              <a:rPr lang="en-US" sz="1600" dirty="0">
                <a:latin typeface="Candara" panose="020E0502030303020204" pitchFamily="34" charset="0"/>
              </a:rPr>
              <a:t>in the </a:t>
            </a:r>
            <a:r>
              <a:rPr lang="en-US" sz="1600" b="1" dirty="0">
                <a:latin typeface="Candara" panose="020E0502030303020204" pitchFamily="34" charset="0"/>
              </a:rPr>
              <a:t>administration model </a:t>
            </a:r>
            <a:r>
              <a:rPr lang="en-US" sz="1600" dirty="0">
                <a:latin typeface="Candara" panose="020E0502030303020204" pitchFamily="34" charset="0"/>
              </a:rPr>
              <a:t>as part of communication. </a:t>
            </a:r>
            <a:r>
              <a:rPr lang="en-US" sz="1600" b="1" dirty="0">
                <a:latin typeface="Candara" panose="020E0502030303020204" pitchFamily="34" charset="0"/>
              </a:rPr>
              <a:t>Services</a:t>
            </a:r>
            <a:r>
              <a:rPr lang="en-US" sz="1600" dirty="0">
                <a:latin typeface="Candara" panose="020E0502030303020204" pitchFamily="34" charset="0"/>
              </a:rPr>
              <a:t> are covered as part of </a:t>
            </a:r>
            <a:r>
              <a:rPr lang="en-US" sz="1600" b="1" dirty="0" smtClean="0">
                <a:latin typeface="Candara" panose="020E0502030303020204" pitchFamily="34" charset="0"/>
              </a:rPr>
              <a:t>SNMP operations</a:t>
            </a:r>
            <a:r>
              <a:rPr lang="en-US" sz="1600" dirty="0" smtClean="0">
                <a:latin typeface="Candara" panose="020E0502030303020204" pitchFamily="34" charset="0"/>
              </a:rPr>
              <a:t>. </a:t>
            </a:r>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21" name="Shape 221"/>
          <p:cNvSpPr txBox="1"/>
          <p:nvPr/>
        </p:nvSpPr>
        <p:spPr>
          <a:xfrm>
            <a:off x="2667000" y="4572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Two-Tier</a:t>
            </a:r>
            <a:r>
              <a:rPr lang="en-US" sz="3200" b="1" dirty="0">
                <a:solidFill>
                  <a:schemeClr val="dk1"/>
                </a:solidFill>
                <a:latin typeface="Candara" panose="020E0502030303020204" pitchFamily="34" charset="0"/>
              </a:rPr>
              <a:t> </a:t>
            </a:r>
            <a:r>
              <a:rPr lang="en-US" sz="3200" b="1" dirty="0">
                <a:solidFill>
                  <a:srgbClr val="669900"/>
                </a:solidFill>
                <a:latin typeface="Candara" panose="020E0502030303020204" pitchFamily="34" charset="0"/>
              </a:rPr>
              <a:t>Organization Model</a:t>
            </a:r>
          </a:p>
        </p:txBody>
      </p:sp>
      <p:sp>
        <p:nvSpPr>
          <p:cNvPr id="223" name="Shape 223"/>
          <p:cNvSpPr txBox="1"/>
          <p:nvPr/>
        </p:nvSpPr>
        <p:spPr>
          <a:xfrm>
            <a:off x="3086100" y="4041234"/>
            <a:ext cx="5895974" cy="40004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Any </a:t>
            </a:r>
            <a:r>
              <a:rPr lang="en-US" sz="2000" b="1" dirty="0">
                <a:solidFill>
                  <a:schemeClr val="dk1"/>
                </a:solidFill>
                <a:latin typeface="Candara" panose="020E0502030303020204" pitchFamily="34" charset="0"/>
              </a:rPr>
              <a:t>host</a:t>
            </a:r>
            <a:r>
              <a:rPr lang="en-US" sz="2000" dirty="0">
                <a:solidFill>
                  <a:schemeClr val="dk1"/>
                </a:solidFill>
                <a:latin typeface="Candara" panose="020E0502030303020204" pitchFamily="34" charset="0"/>
              </a:rPr>
              <a:t> that could </a:t>
            </a:r>
            <a:r>
              <a:rPr lang="en-US" sz="2000" b="1" dirty="0">
                <a:solidFill>
                  <a:schemeClr val="dk1"/>
                </a:solidFill>
                <a:latin typeface="Candara" panose="020E0502030303020204" pitchFamily="34" charset="0"/>
              </a:rPr>
              <a:t>query</a:t>
            </a:r>
            <a:r>
              <a:rPr lang="en-US" sz="2000" dirty="0">
                <a:solidFill>
                  <a:schemeClr val="dk1"/>
                </a:solidFill>
                <a:latin typeface="Candara" panose="020E0502030303020204" pitchFamily="34" charset="0"/>
              </a:rPr>
              <a:t> an </a:t>
            </a:r>
            <a:r>
              <a:rPr lang="en-US" sz="2000" b="1" dirty="0">
                <a:solidFill>
                  <a:schemeClr val="dk1"/>
                </a:solidFill>
                <a:latin typeface="Candara" panose="020E0502030303020204" pitchFamily="34" charset="0"/>
              </a:rPr>
              <a:t>agent</a:t>
            </a:r>
            <a:r>
              <a:rPr lang="en-US" sz="2000" dirty="0">
                <a:solidFill>
                  <a:schemeClr val="dk1"/>
                </a:solidFill>
                <a:latin typeface="Candara" panose="020E0502030303020204" pitchFamily="34" charset="0"/>
              </a:rPr>
              <a:t> </a:t>
            </a:r>
            <a:r>
              <a:rPr lang="en-US" sz="2000" dirty="0">
                <a:solidFill>
                  <a:srgbClr val="002060"/>
                </a:solidFill>
                <a:latin typeface="Candara" panose="020E0502030303020204" pitchFamily="34" charset="0"/>
              </a:rPr>
              <a:t>is a </a:t>
            </a:r>
            <a:r>
              <a:rPr lang="en-US" sz="2000" b="1" dirty="0">
                <a:solidFill>
                  <a:srgbClr val="002060"/>
                </a:solidFill>
                <a:latin typeface="Candara" panose="020E0502030303020204" pitchFamily="34" charset="0"/>
              </a:rPr>
              <a:t>manager</a:t>
            </a:r>
            <a:r>
              <a:rPr lang="en-US" sz="2000" dirty="0">
                <a:solidFill>
                  <a:schemeClr val="dk1"/>
                </a:solidFill>
                <a:latin typeface="Candara" panose="020E0502030303020204" pitchFamily="34" charset="0"/>
              </a:rPr>
              <a:t>.</a:t>
            </a:r>
          </a:p>
        </p:txBody>
      </p:sp>
      <p:cxnSp>
        <p:nvCxnSpPr>
          <p:cNvPr id="226" name="Shape 22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27" name="Shape 22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228" name="Shape 228"/>
          <p:cNvCxnSpPr/>
          <p:nvPr/>
        </p:nvCxnSpPr>
        <p:spPr>
          <a:xfrm>
            <a:off x="3238500" y="3663281"/>
            <a:ext cx="5638800" cy="0"/>
          </a:xfrm>
          <a:prstGeom prst="straightConnector1">
            <a:avLst/>
          </a:prstGeom>
          <a:noFill/>
          <a:ln w="12700" cap="rnd" cmpd="sng">
            <a:solidFill>
              <a:schemeClr val="dk1"/>
            </a:solidFill>
            <a:prstDash val="solid"/>
            <a:miter/>
            <a:headEnd type="none" w="med" len="med"/>
            <a:tailEnd type="none" w="med" len="med"/>
          </a:ln>
        </p:spPr>
      </p:cxnSp>
      <p:sp>
        <p:nvSpPr>
          <p:cNvPr id="229" name="Shape 229"/>
          <p:cNvSpPr txBox="1"/>
          <p:nvPr/>
        </p:nvSpPr>
        <p:spPr>
          <a:xfrm>
            <a:off x="2628900" y="3660233"/>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43226" y="1095376"/>
            <a:ext cx="6131283" cy="2301827"/>
          </a:xfrm>
          <a:prstGeom prst="rect">
            <a:avLst/>
          </a:prstGeom>
        </p:spPr>
      </p:pic>
      <p:sp>
        <p:nvSpPr>
          <p:cNvPr id="3" name="TextBox 2"/>
          <p:cNvSpPr txBox="1"/>
          <p:nvPr/>
        </p:nvSpPr>
        <p:spPr>
          <a:xfrm>
            <a:off x="250570" y="4761464"/>
            <a:ext cx="11813413" cy="32778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lang="en-US" sz="1600" dirty="0">
                <a:latin typeface="Candara" panose="020E0502030303020204" pitchFamily="34" charset="0"/>
              </a:rPr>
              <a:t>The initial </a:t>
            </a:r>
            <a:r>
              <a:rPr lang="en-US" sz="1600" b="1" dirty="0">
                <a:latin typeface="Candara" panose="020E0502030303020204" pitchFamily="34" charset="0"/>
              </a:rPr>
              <a:t>organization model </a:t>
            </a:r>
            <a:r>
              <a:rPr lang="en-US" sz="1600" dirty="0">
                <a:latin typeface="Candara" panose="020E0502030303020204" pitchFamily="34" charset="0"/>
              </a:rPr>
              <a:t>of </a:t>
            </a:r>
            <a:r>
              <a:rPr lang="en-US" sz="1600" b="1" dirty="0">
                <a:latin typeface="Candara" panose="020E0502030303020204" pitchFamily="34" charset="0"/>
              </a:rPr>
              <a:t>SNMP management </a:t>
            </a:r>
            <a:r>
              <a:rPr lang="en-US" sz="1600" dirty="0">
                <a:latin typeface="Candara" panose="020E0502030303020204" pitchFamily="34" charset="0"/>
              </a:rPr>
              <a:t>is a </a:t>
            </a:r>
            <a:r>
              <a:rPr lang="en-US" sz="1600" b="1" dirty="0">
                <a:latin typeface="Candara" panose="020E0502030303020204" pitchFamily="34" charset="0"/>
              </a:rPr>
              <a:t>simple</a:t>
            </a:r>
            <a:r>
              <a:rPr lang="en-US" sz="1600" dirty="0">
                <a:latin typeface="Candara" panose="020E0502030303020204" pitchFamily="34" charset="0"/>
              </a:rPr>
              <a:t> </a:t>
            </a:r>
            <a:r>
              <a:rPr lang="en-US" sz="1600" b="1" dirty="0">
                <a:solidFill>
                  <a:srgbClr val="0070C0"/>
                </a:solidFill>
                <a:latin typeface="Candara" panose="020E0502030303020204" pitchFamily="34" charset="0"/>
              </a:rPr>
              <a:t>two-tier model</a:t>
            </a:r>
            <a:r>
              <a:rPr lang="en-US" sz="1600" dirty="0">
                <a:latin typeface="Candara" panose="020E0502030303020204" pitchFamily="34" charset="0"/>
              </a:rPr>
              <a:t>. It consists of a </a:t>
            </a:r>
            <a:r>
              <a:rPr lang="en-US" sz="1600" b="1" dirty="0" smtClean="0">
                <a:solidFill>
                  <a:srgbClr val="0070C0"/>
                </a:solidFill>
                <a:latin typeface="Candara" panose="020E0502030303020204" pitchFamily="34" charset="0"/>
              </a:rPr>
              <a:t>network </a:t>
            </a:r>
            <a:r>
              <a:rPr lang="en-US" sz="1600" b="1" dirty="0">
                <a:solidFill>
                  <a:srgbClr val="0070C0"/>
                </a:solidFill>
                <a:latin typeface="Candara" panose="020E0502030303020204" pitchFamily="34" charset="0"/>
              </a:rPr>
              <a:t>agent process</a:t>
            </a:r>
            <a:r>
              <a:rPr lang="en-US" sz="1600" dirty="0">
                <a:latin typeface="Candara" panose="020E0502030303020204" pitchFamily="34" charset="0"/>
              </a:rPr>
              <a:t>, which resides in the </a:t>
            </a:r>
            <a:r>
              <a:rPr lang="en-US" sz="1600" b="1" dirty="0">
                <a:latin typeface="Candara" panose="020E0502030303020204" pitchFamily="34" charset="0"/>
              </a:rPr>
              <a:t>managed object</a:t>
            </a:r>
            <a:r>
              <a:rPr lang="en-US" sz="1600" dirty="0">
                <a:latin typeface="Candara" panose="020E0502030303020204" pitchFamily="34" charset="0"/>
              </a:rPr>
              <a:t>, and a </a:t>
            </a:r>
            <a:r>
              <a:rPr lang="en-US" sz="1600" b="1" dirty="0">
                <a:solidFill>
                  <a:srgbClr val="0070C0"/>
                </a:solidFill>
                <a:latin typeface="Candara" panose="020E0502030303020204" pitchFamily="34" charset="0"/>
              </a:rPr>
              <a:t>network manager process</a:t>
            </a:r>
            <a:r>
              <a:rPr lang="en-US" sz="1600" dirty="0">
                <a:latin typeface="Candara" panose="020E0502030303020204" pitchFamily="34" charset="0"/>
              </a:rPr>
              <a:t>, which </a:t>
            </a:r>
            <a:r>
              <a:rPr lang="en-US" sz="1600" dirty="0" smtClean="0">
                <a:latin typeface="Candara" panose="020E0502030303020204" pitchFamily="34" charset="0"/>
              </a:rPr>
              <a:t>resides in </a:t>
            </a:r>
            <a:r>
              <a:rPr lang="en-US" sz="1600" dirty="0">
                <a:latin typeface="Candara" panose="020E0502030303020204" pitchFamily="34" charset="0"/>
              </a:rPr>
              <a:t>the </a:t>
            </a:r>
            <a:r>
              <a:rPr lang="en-US" sz="1600" b="1" dirty="0">
                <a:latin typeface="Candara" panose="020E0502030303020204" pitchFamily="34" charset="0"/>
              </a:rPr>
              <a:t>NMS and manages the managed object</a:t>
            </a:r>
            <a:r>
              <a:rPr lang="en-US" sz="1600" dirty="0">
                <a:latin typeface="Candara" panose="020E0502030303020204" pitchFamily="34" charset="0"/>
              </a:rPr>
              <a:t>. </a:t>
            </a:r>
            <a:endParaRPr lang="en-US" sz="1600" dirty="0" smtClean="0">
              <a:latin typeface="Candara" panose="020E0502030303020204" pitchFamily="34" charset="0"/>
            </a:endParaRPr>
          </a:p>
          <a:p>
            <a:pPr>
              <a:spcAft>
                <a:spcPts val="600"/>
              </a:spcAft>
            </a:pPr>
            <a:r>
              <a:rPr lang="en-US" sz="1600" dirty="0" smtClean="0">
                <a:latin typeface="Candara" panose="020E0502030303020204" pitchFamily="34" charset="0"/>
              </a:rPr>
              <a:t>This </a:t>
            </a:r>
            <a:r>
              <a:rPr lang="en-US" sz="1600" dirty="0">
                <a:latin typeface="Candara" panose="020E0502030303020204" pitchFamily="34" charset="0"/>
              </a:rPr>
              <a:t>is shown in Figure 4.5(a). Both the </a:t>
            </a:r>
            <a:r>
              <a:rPr lang="en-US" sz="1600" b="1" dirty="0">
                <a:latin typeface="Candara" panose="020E0502030303020204" pitchFamily="34" charset="0"/>
              </a:rPr>
              <a:t>manager </a:t>
            </a:r>
            <a:r>
              <a:rPr lang="en-US" sz="1600" dirty="0">
                <a:latin typeface="Candara" panose="020E0502030303020204" pitchFamily="34" charset="0"/>
              </a:rPr>
              <a:t>and </a:t>
            </a:r>
            <a:r>
              <a:rPr lang="en-US" sz="1600" dirty="0" smtClean="0">
                <a:latin typeface="Candara" panose="020E0502030303020204" pitchFamily="34" charset="0"/>
              </a:rPr>
              <a:t>the </a:t>
            </a:r>
            <a:r>
              <a:rPr lang="en-US" sz="1600" b="1" dirty="0" smtClean="0">
                <a:latin typeface="Candara" panose="020E0502030303020204" pitchFamily="34" charset="0"/>
              </a:rPr>
              <a:t>agent </a:t>
            </a:r>
            <a:r>
              <a:rPr lang="en-US" sz="1600" dirty="0">
                <a:latin typeface="Candara" panose="020E0502030303020204" pitchFamily="34" charset="0"/>
              </a:rPr>
              <a:t>are </a:t>
            </a:r>
            <a:r>
              <a:rPr lang="en-US" sz="1600" b="1" dirty="0">
                <a:latin typeface="Candara" panose="020E0502030303020204" pitchFamily="34" charset="0"/>
              </a:rPr>
              <a:t>software modules</a:t>
            </a:r>
            <a:r>
              <a:rPr lang="en-US" sz="1600" dirty="0">
                <a:latin typeface="Candara" panose="020E0502030303020204" pitchFamily="34" charset="0"/>
              </a:rPr>
              <a:t>. The agent responds to any management system that communicates with </a:t>
            </a:r>
            <a:r>
              <a:rPr lang="en-US" sz="1600" dirty="0" smtClean="0">
                <a:latin typeface="Candara" panose="020E0502030303020204" pitchFamily="34" charset="0"/>
              </a:rPr>
              <a:t>it using </a:t>
            </a:r>
            <a:r>
              <a:rPr lang="en-US" sz="1600" dirty="0">
                <a:latin typeface="Candara" panose="020E0502030303020204" pitchFamily="34" charset="0"/>
              </a:rPr>
              <a:t>SNMP. Thus, </a:t>
            </a:r>
            <a:r>
              <a:rPr lang="en-US" sz="1600" b="1" dirty="0">
                <a:latin typeface="Candara" panose="020E0502030303020204" pitchFamily="34" charset="0"/>
              </a:rPr>
              <a:t>multiple managers </a:t>
            </a:r>
            <a:r>
              <a:rPr lang="en-US" sz="1600" dirty="0">
                <a:latin typeface="Candara" panose="020E0502030303020204" pitchFamily="34" charset="0"/>
              </a:rPr>
              <a:t>can interact with </a:t>
            </a:r>
            <a:r>
              <a:rPr lang="en-US" sz="1600" b="1" dirty="0">
                <a:latin typeface="Candara" panose="020E0502030303020204" pitchFamily="34" charset="0"/>
              </a:rPr>
              <a:t>one agent </a:t>
            </a:r>
            <a:r>
              <a:rPr lang="en-US" sz="1600" dirty="0">
                <a:latin typeface="Candara" panose="020E0502030303020204" pitchFamily="34" charset="0"/>
              </a:rPr>
              <a:t>as shown in Figure </a:t>
            </a:r>
            <a:r>
              <a:rPr lang="en-US" sz="1600" dirty="0" smtClean="0">
                <a:latin typeface="Candara" panose="020E0502030303020204" pitchFamily="34" charset="0"/>
              </a:rPr>
              <a:t>4.5(b) We </a:t>
            </a:r>
            <a:r>
              <a:rPr lang="en-US" sz="1600" dirty="0">
                <a:latin typeface="Candara" panose="020E0502030303020204" pitchFamily="34" charset="0"/>
              </a:rPr>
              <a:t>can question the need of multiple managers in a system when it is easy to monitor all objects in </a:t>
            </a:r>
            <a:r>
              <a:rPr lang="en-US" sz="1600" dirty="0" smtClean="0">
                <a:latin typeface="Candara" panose="020E0502030303020204" pitchFamily="34" charset="0"/>
              </a:rPr>
              <a:t>a network </a:t>
            </a:r>
            <a:r>
              <a:rPr lang="en-US" sz="1600" dirty="0">
                <a:latin typeface="Candara" panose="020E0502030303020204" pitchFamily="34" charset="0"/>
              </a:rPr>
              <a:t>with standard messages. H</a:t>
            </a:r>
            <a:r>
              <a:rPr lang="en-US" sz="1600" dirty="0" smtClean="0">
                <a:latin typeface="Candara" panose="020E0502030303020204" pitchFamily="34" charset="0"/>
              </a:rPr>
              <a:t>owever</a:t>
            </a:r>
            <a:r>
              <a:rPr lang="en-US" sz="1600" dirty="0">
                <a:latin typeface="Candara" panose="020E0502030303020204" pitchFamily="34" charset="0"/>
              </a:rPr>
              <a:t>, to configure a system in detail, more intimate knowledge </a:t>
            </a:r>
            <a:r>
              <a:rPr lang="en-US" sz="1600" dirty="0" smtClean="0">
                <a:latin typeface="Candara" panose="020E0502030303020204" pitchFamily="34" charset="0"/>
              </a:rPr>
              <a:t>of the </a:t>
            </a:r>
            <a:r>
              <a:rPr lang="en-US" sz="1600" dirty="0">
                <a:latin typeface="Candara" panose="020E0502030303020204" pitchFamily="34" charset="0"/>
              </a:rPr>
              <a:t>object is needed, and hence an NMS provided by the same vendor would have more capabilities </a:t>
            </a:r>
            <a:r>
              <a:rPr lang="en-US" sz="1600" dirty="0" smtClean="0">
                <a:latin typeface="Candara" panose="020E0502030303020204" pitchFamily="34" charset="0"/>
              </a:rPr>
              <a:t>than another </a:t>
            </a:r>
            <a:r>
              <a:rPr lang="en-US" sz="1600" dirty="0">
                <a:latin typeface="Candara" panose="020E0502030303020204" pitchFamily="34" charset="0"/>
              </a:rPr>
              <a:t>vendor's NMS. </a:t>
            </a:r>
            <a:endParaRPr lang="en-US" sz="1600" dirty="0" smtClean="0">
              <a:latin typeface="Candara" panose="020E0502030303020204" pitchFamily="34" charset="0"/>
            </a:endParaRPr>
          </a:p>
          <a:p>
            <a:pPr>
              <a:spcAft>
                <a:spcPts val="600"/>
              </a:spcAft>
            </a:pPr>
            <a:endParaRPr lang="en-US" sz="1600" dirty="0" smtClean="0">
              <a:latin typeface="Candara" panose="020E0502030303020204" pitchFamily="34" charset="0"/>
            </a:endParaRPr>
          </a:p>
          <a:p>
            <a:pPr>
              <a:spcAft>
                <a:spcPts val="600"/>
              </a:spcAft>
            </a:pPr>
            <a:r>
              <a:rPr lang="en-US" sz="1600" dirty="0" smtClean="0">
                <a:latin typeface="Candara" panose="020E0502030303020204" pitchFamily="34" charset="0"/>
              </a:rPr>
              <a:t>In </a:t>
            </a:r>
            <a:r>
              <a:rPr lang="en-US" sz="1600" b="1" dirty="0">
                <a:solidFill>
                  <a:srgbClr val="0070C0"/>
                </a:solidFill>
                <a:latin typeface="Candara" panose="020E0502030303020204" pitchFamily="34" charset="0"/>
              </a:rPr>
              <a:t>two-tier models</a:t>
            </a:r>
            <a:r>
              <a:rPr lang="en-US" sz="1600" dirty="0">
                <a:latin typeface="Candara" panose="020E0502030303020204" pitchFamily="34" charset="0"/>
              </a:rPr>
              <a:t>, the network manager receives raw data from agents and processes them. It </a:t>
            </a:r>
            <a:r>
              <a:rPr lang="en-US" sz="1600" dirty="0" smtClean="0">
                <a:latin typeface="Candara" panose="020E0502030303020204" pitchFamily="34" charset="0"/>
              </a:rPr>
              <a:t>is sometimes </a:t>
            </a:r>
            <a:r>
              <a:rPr lang="en-US" sz="1600" dirty="0">
                <a:latin typeface="Candara" panose="020E0502030303020204" pitchFamily="34" charset="0"/>
              </a:rPr>
              <a:t>beneficial for the network manager to obtain pre-processed data. For example, we may </a:t>
            </a:r>
            <a:r>
              <a:rPr lang="en-US" sz="1600" dirty="0" smtClean="0">
                <a:latin typeface="Candara" panose="020E0502030303020204" pitchFamily="34" charset="0"/>
              </a:rPr>
              <a:t>want to </a:t>
            </a:r>
            <a:r>
              <a:rPr lang="en-US" sz="1600" dirty="0">
                <a:latin typeface="Candara" panose="020E0502030303020204" pitchFamily="34" charset="0"/>
              </a:rPr>
              <a:t>look at traffic statistics, such as input and output packets per second, at an interface on a node as </a:t>
            </a:r>
            <a:r>
              <a:rPr lang="en-US" sz="1600" dirty="0" smtClean="0">
                <a:latin typeface="Candara" panose="020E0502030303020204" pitchFamily="34" charset="0"/>
              </a:rPr>
              <a:t>a function </a:t>
            </a:r>
            <a:r>
              <a:rPr lang="en-US" sz="1600" dirty="0">
                <a:latin typeface="Candara" panose="020E0502030303020204" pitchFamily="34" charset="0"/>
              </a:rPr>
              <a:t>of time. Alternatively, we may want to get the temporal data of data traffic in a LAN.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8" name="Shape 238"/>
          <p:cNvSpPr txBox="1"/>
          <p:nvPr/>
        </p:nvSpPr>
        <p:spPr>
          <a:xfrm>
            <a:off x="441326" y="5220327"/>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sp>
        <p:nvSpPr>
          <p:cNvPr id="240" name="Shape 240"/>
          <p:cNvSpPr txBox="1"/>
          <p:nvPr/>
        </p:nvSpPr>
        <p:spPr>
          <a:xfrm>
            <a:off x="304801" y="4625015"/>
            <a:ext cx="6105525" cy="192087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Managed object comprises network element and</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management agent</a:t>
            </a:r>
          </a:p>
          <a:p>
            <a:pPr>
              <a:buClr>
                <a:schemeClr val="dk1"/>
              </a:buClr>
              <a:buSzPct val="100000"/>
              <a:buFont typeface="Arial"/>
              <a:buChar char="•"/>
            </a:pPr>
            <a:r>
              <a:rPr lang="en-US" sz="2000" dirty="0">
                <a:solidFill>
                  <a:schemeClr val="dk1"/>
                </a:solidFill>
                <a:latin typeface="Candara" panose="020E0502030303020204" pitchFamily="34" charset="0"/>
              </a:rPr>
              <a:t> RMON acts as an agent and a manager </a:t>
            </a:r>
          </a:p>
          <a:p>
            <a:pPr>
              <a:buClr>
                <a:schemeClr val="dk1"/>
              </a:buClr>
              <a:buSzPct val="100000"/>
              <a:buFont typeface="Arial"/>
              <a:buChar char="•"/>
            </a:pPr>
            <a:r>
              <a:rPr lang="en-US" sz="2000" dirty="0">
                <a:solidFill>
                  <a:schemeClr val="dk1"/>
                </a:solidFill>
                <a:latin typeface="Candara" panose="020E0502030303020204" pitchFamily="34" charset="0"/>
              </a:rPr>
              <a:t> RMON (Remote Monitoring) gathers data from MO,</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analyses the data, and stores the data</a:t>
            </a:r>
          </a:p>
          <a:p>
            <a:pPr>
              <a:buClr>
                <a:schemeClr val="dk1"/>
              </a:buClr>
              <a:buSzPct val="100000"/>
              <a:buFont typeface="Arial"/>
              <a:buChar char="•"/>
            </a:pPr>
            <a:r>
              <a:rPr lang="en-US" sz="2000" dirty="0">
                <a:solidFill>
                  <a:schemeClr val="dk1"/>
                </a:solidFill>
                <a:latin typeface="Candara" panose="020E0502030303020204" pitchFamily="34" charset="0"/>
              </a:rPr>
              <a:t> Communicates the statistics to the manager </a:t>
            </a:r>
          </a:p>
        </p:txBody>
      </p:sp>
      <p:cxnSp>
        <p:nvCxnSpPr>
          <p:cNvPr id="245" name="Shape 245"/>
          <p:cNvCxnSpPr/>
          <p:nvPr/>
        </p:nvCxnSpPr>
        <p:spPr>
          <a:xfrm>
            <a:off x="457200" y="4320214"/>
            <a:ext cx="5638800" cy="0"/>
          </a:xfrm>
          <a:prstGeom prst="straightConnector1">
            <a:avLst/>
          </a:prstGeom>
          <a:noFill/>
          <a:ln w="12700" cap="rnd" cmpd="sng">
            <a:solidFill>
              <a:schemeClr val="dk1"/>
            </a:solidFill>
            <a:prstDash val="solid"/>
            <a:miter/>
            <a:headEnd type="none" w="med" len="med"/>
            <a:tailEnd type="none" w="med" len="med"/>
          </a:ln>
        </p:spPr>
      </p:cxnSp>
      <p:sp>
        <p:nvSpPr>
          <p:cNvPr id="246" name="Shape 246"/>
          <p:cNvSpPr txBox="1"/>
          <p:nvPr/>
        </p:nvSpPr>
        <p:spPr>
          <a:xfrm>
            <a:off x="-79375" y="423502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stretch>
            <a:fillRect/>
          </a:stretch>
        </p:blipFill>
        <p:spPr>
          <a:xfrm>
            <a:off x="643183" y="934243"/>
            <a:ext cx="4047633" cy="2985129"/>
          </a:xfrm>
          <a:prstGeom prst="rect">
            <a:avLst/>
          </a:prstGeom>
        </p:spPr>
      </p:pic>
      <p:sp>
        <p:nvSpPr>
          <p:cNvPr id="237" name="Shape 237"/>
          <p:cNvSpPr txBox="1"/>
          <p:nvPr/>
        </p:nvSpPr>
        <p:spPr>
          <a:xfrm>
            <a:off x="2180844" y="304800"/>
            <a:ext cx="7830312" cy="954086"/>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Three-Tier</a:t>
            </a:r>
            <a:r>
              <a:rPr lang="en-US" sz="2800" b="1" dirty="0">
                <a:solidFill>
                  <a:schemeClr val="dk1"/>
                </a:solidFill>
                <a:latin typeface="Candara" panose="020E0502030303020204" pitchFamily="34" charset="0"/>
              </a:rPr>
              <a:t> </a:t>
            </a:r>
            <a:r>
              <a:rPr lang="en-US" sz="2800" b="1" dirty="0">
                <a:solidFill>
                  <a:srgbClr val="669900"/>
                </a:solidFill>
                <a:latin typeface="Candara" panose="020E0502030303020204" pitchFamily="34" charset="0"/>
              </a:rPr>
              <a:t>Organization Model:</a:t>
            </a:r>
          </a:p>
          <a:p>
            <a:pPr algn="ctr">
              <a:buClr>
                <a:schemeClr val="dk1"/>
              </a:buClr>
              <a:buSzPct val="25000"/>
            </a:pPr>
            <a:r>
              <a:rPr lang="en-US" sz="2800" b="1" dirty="0">
                <a:solidFill>
                  <a:srgbClr val="0070C0"/>
                </a:solidFill>
                <a:latin typeface="Candara" panose="020E0502030303020204" pitchFamily="34" charset="0"/>
              </a:rPr>
              <a:t>RMON</a:t>
            </a:r>
          </a:p>
        </p:txBody>
      </p:sp>
      <p:sp>
        <p:nvSpPr>
          <p:cNvPr id="5" name="TextBox 4"/>
          <p:cNvSpPr txBox="1"/>
          <p:nvPr/>
        </p:nvSpPr>
        <p:spPr>
          <a:xfrm>
            <a:off x="6498417" y="1612714"/>
            <a:ext cx="5551519" cy="7071423"/>
          </a:xfrm>
          <a:prstGeom prst="rect">
            <a:avLst/>
          </a:prstGeom>
          <a:noFill/>
        </p:spPr>
        <p:txBody>
          <a:bodyPr wrap="square" rtlCol="0">
            <a:spAutoFit/>
          </a:bodyPr>
          <a:lstStyle/>
          <a:p>
            <a:pPr>
              <a:lnSpc>
                <a:spcPct val="150000"/>
              </a:lnSpc>
            </a:pPr>
            <a:r>
              <a:rPr lang="en-US" sz="1600" dirty="0" smtClean="0">
                <a:latin typeface="Candara" panose="020E0502030303020204" pitchFamily="34" charset="0"/>
              </a:rPr>
              <a:t>Instead of </a:t>
            </a:r>
            <a:r>
              <a:rPr lang="en-US" sz="1600" dirty="0">
                <a:latin typeface="Candara" panose="020E0502030303020204" pitchFamily="34" charset="0"/>
              </a:rPr>
              <a:t>the network manager continuously monitoring events and calculating the </a:t>
            </a:r>
            <a:r>
              <a:rPr lang="en-US" sz="1600" dirty="0" smtClean="0">
                <a:latin typeface="Candara" panose="020E0502030303020204" pitchFamily="34" charset="0"/>
              </a:rPr>
              <a:t>information —</a:t>
            </a:r>
            <a:r>
              <a:rPr lang="en-US" sz="1600" dirty="0">
                <a:latin typeface="Candara" panose="020E0502030303020204" pitchFamily="34" charset="0"/>
              </a:rPr>
              <a:t>for </a:t>
            </a:r>
            <a:r>
              <a:rPr lang="en-US" sz="1600" dirty="0" smtClean="0">
                <a:latin typeface="Candara" panose="020E0502030303020204" pitchFamily="34" charset="0"/>
              </a:rPr>
              <a:t>example, </a:t>
            </a:r>
            <a:r>
              <a:rPr lang="en-US" sz="1600" dirty="0" smtClean="0">
                <a:solidFill>
                  <a:srgbClr val="0070C0"/>
                </a:solidFill>
                <a:latin typeface="Candara" panose="020E0502030303020204" pitchFamily="34" charset="0"/>
              </a:rPr>
              <a:t>data rate </a:t>
            </a:r>
            <a:r>
              <a:rPr lang="en-US" sz="1600" dirty="0" smtClean="0">
                <a:latin typeface="Candara" panose="020E0502030303020204" pitchFamily="34" charset="0"/>
              </a:rPr>
              <a:t>— an </a:t>
            </a:r>
            <a:r>
              <a:rPr lang="en-US" sz="1600" b="1" dirty="0">
                <a:solidFill>
                  <a:srgbClr val="0070C0"/>
                </a:solidFill>
                <a:latin typeface="Candara" panose="020E0502030303020204" pitchFamily="34" charset="0"/>
              </a:rPr>
              <a:t>intermediate agent</a:t>
            </a:r>
            <a:r>
              <a:rPr lang="en-US" sz="1600" dirty="0">
                <a:latin typeface="Candara" panose="020E0502030303020204" pitchFamily="34" charset="0"/>
              </a:rPr>
              <a:t> called </a:t>
            </a:r>
            <a:r>
              <a:rPr lang="en-US" sz="1600" b="1" dirty="0">
                <a:solidFill>
                  <a:srgbClr val="0070C0"/>
                </a:solidFill>
                <a:latin typeface="Candara" panose="020E0502030303020204" pitchFamily="34" charset="0"/>
              </a:rPr>
              <a:t>Remote Monitoring (RMON) </a:t>
            </a:r>
            <a:r>
              <a:rPr lang="en-US" sz="1600" dirty="0">
                <a:latin typeface="Candara" panose="020E0502030303020204" pitchFamily="34" charset="0"/>
              </a:rPr>
              <a:t>is </a:t>
            </a:r>
            <a:r>
              <a:rPr lang="en-US" sz="1600" b="1" dirty="0">
                <a:latin typeface="Candara" panose="020E0502030303020204" pitchFamily="34" charset="0"/>
              </a:rPr>
              <a:t>inserted</a:t>
            </a:r>
            <a:r>
              <a:rPr lang="en-US" sz="1600" dirty="0">
                <a:latin typeface="Candara" panose="020E0502030303020204" pitchFamily="34" charset="0"/>
              </a:rPr>
              <a:t> between the </a:t>
            </a:r>
            <a:r>
              <a:rPr lang="en-US" sz="1600" b="1" dirty="0" smtClean="0">
                <a:solidFill>
                  <a:srgbClr val="669900"/>
                </a:solidFill>
                <a:latin typeface="Candara" panose="020E0502030303020204" pitchFamily="34" charset="0"/>
              </a:rPr>
              <a:t>managed object </a:t>
            </a:r>
            <a:r>
              <a:rPr lang="en-US" sz="1600" dirty="0">
                <a:latin typeface="Candara" panose="020E0502030303020204" pitchFamily="34" charset="0"/>
              </a:rPr>
              <a:t>and the </a:t>
            </a:r>
            <a:r>
              <a:rPr lang="en-US" sz="1600" b="1" dirty="0">
                <a:solidFill>
                  <a:srgbClr val="669900"/>
                </a:solidFill>
                <a:latin typeface="Candara" panose="020E0502030303020204" pitchFamily="34" charset="0"/>
              </a:rPr>
              <a:t>network manager</a:t>
            </a:r>
            <a:r>
              <a:rPr lang="en-US" sz="1600" dirty="0">
                <a:latin typeface="Candara" panose="020E0502030303020204" pitchFamily="34" charset="0"/>
              </a:rPr>
              <a:t>. </a:t>
            </a:r>
            <a:endParaRPr lang="en-US" sz="1600" dirty="0" smtClean="0">
              <a:latin typeface="Candara" panose="020E0502030303020204" pitchFamily="34" charset="0"/>
            </a:endParaRPr>
          </a:p>
          <a:p>
            <a:pPr>
              <a:lnSpc>
                <a:spcPct val="150000"/>
              </a:lnSpc>
            </a:pPr>
            <a:r>
              <a:rPr lang="en-US" sz="1600" dirty="0" smtClean="0">
                <a:latin typeface="Candara" panose="020E0502030303020204" pitchFamily="34" charset="0"/>
              </a:rPr>
              <a:t>This </a:t>
            </a:r>
            <a:r>
              <a:rPr lang="en-US" sz="1600" dirty="0">
                <a:latin typeface="Candara" panose="020E0502030303020204" pitchFamily="34" charset="0"/>
              </a:rPr>
              <a:t>introduces a </a:t>
            </a:r>
            <a:r>
              <a:rPr lang="en-US" sz="1600" b="1" dirty="0">
                <a:solidFill>
                  <a:srgbClr val="0070C0"/>
                </a:solidFill>
                <a:latin typeface="Candara" panose="020E0502030303020204" pitchFamily="34" charset="0"/>
              </a:rPr>
              <a:t>three-tier architecture </a:t>
            </a:r>
            <a:r>
              <a:rPr lang="en-US" sz="1600" dirty="0">
                <a:latin typeface="Candara" panose="020E0502030303020204" pitchFamily="34" charset="0"/>
              </a:rPr>
              <a:t>as shown in Figure 4.6. </a:t>
            </a:r>
            <a:r>
              <a:rPr lang="en-US" sz="1600" dirty="0" smtClean="0">
                <a:latin typeface="Candara" panose="020E0502030303020204" pitchFamily="34" charset="0"/>
              </a:rPr>
              <a:t>The </a:t>
            </a:r>
            <a:r>
              <a:rPr lang="en-US" sz="1600" b="1" dirty="0" smtClean="0">
                <a:latin typeface="Candara" panose="020E0502030303020204" pitchFamily="34" charset="0"/>
              </a:rPr>
              <a:t>network </a:t>
            </a:r>
            <a:r>
              <a:rPr lang="en-US" sz="1600" b="1" dirty="0">
                <a:latin typeface="Candara" panose="020E0502030303020204" pitchFamily="34" charset="0"/>
              </a:rPr>
              <a:t>manager </a:t>
            </a:r>
            <a:r>
              <a:rPr lang="en-US" sz="1600" dirty="0">
                <a:latin typeface="Candara" panose="020E0502030303020204" pitchFamily="34" charset="0"/>
              </a:rPr>
              <a:t>receives data from </a:t>
            </a:r>
            <a:r>
              <a:rPr lang="en-US" sz="1600" b="1" dirty="0">
                <a:latin typeface="Candara" panose="020E0502030303020204" pitchFamily="34" charset="0"/>
              </a:rPr>
              <a:t>managed objects</a:t>
            </a:r>
            <a:r>
              <a:rPr lang="en-US" sz="1600" dirty="0">
                <a:latin typeface="Candara" panose="020E0502030303020204" pitchFamily="34" charset="0"/>
              </a:rPr>
              <a:t>, as well as from the </a:t>
            </a:r>
            <a:r>
              <a:rPr lang="en-US" sz="1600" b="1" dirty="0">
                <a:latin typeface="Candara" panose="020E0502030303020204" pitchFamily="34" charset="0"/>
              </a:rPr>
              <a:t>RMON agent </a:t>
            </a:r>
            <a:r>
              <a:rPr lang="en-US" sz="1600" dirty="0">
                <a:latin typeface="Candara" panose="020E0502030303020204" pitchFamily="34" charset="0"/>
              </a:rPr>
              <a:t>about the </a:t>
            </a:r>
            <a:r>
              <a:rPr lang="en-US" sz="1600" dirty="0" smtClean="0">
                <a:latin typeface="Candara" panose="020E0502030303020204" pitchFamily="34" charset="0"/>
              </a:rPr>
              <a:t>managed </a:t>
            </a:r>
            <a:r>
              <a:rPr lang="en-US" sz="1600" dirty="0">
                <a:latin typeface="Candara" panose="020E0502030303020204" pitchFamily="34" charset="0"/>
              </a:rPr>
              <a:t>objects. </a:t>
            </a:r>
            <a:endParaRPr lang="en-US" sz="1600" dirty="0" smtClean="0">
              <a:latin typeface="Candara" panose="020E0502030303020204" pitchFamily="34" charset="0"/>
            </a:endParaRPr>
          </a:p>
          <a:p>
            <a:pPr>
              <a:lnSpc>
                <a:spcPct val="150000"/>
              </a:lnSpc>
            </a:pPr>
            <a:r>
              <a:rPr lang="en-US" sz="1600" dirty="0" smtClean="0">
                <a:latin typeface="Candara" panose="020E0502030303020204" pitchFamily="34" charset="0"/>
              </a:rPr>
              <a:t>The </a:t>
            </a:r>
            <a:r>
              <a:rPr lang="en-US" sz="1600" b="1" dirty="0">
                <a:latin typeface="Candara" panose="020E0502030303020204" pitchFamily="34" charset="0"/>
              </a:rPr>
              <a:t>RMON function</a:t>
            </a:r>
            <a:r>
              <a:rPr lang="en-US" sz="1600" dirty="0">
                <a:latin typeface="Candara" panose="020E0502030303020204" pitchFamily="34" charset="0"/>
              </a:rPr>
              <a:t>, implemented in a distributed fashion on the network, has </a:t>
            </a:r>
            <a:r>
              <a:rPr lang="en-US" sz="1600" dirty="0" smtClean="0">
                <a:latin typeface="Candara" panose="020E0502030303020204" pitchFamily="34" charset="0"/>
              </a:rPr>
              <a:t>greatly increased </a:t>
            </a:r>
            <a:r>
              <a:rPr lang="en-US" sz="1600" dirty="0">
                <a:latin typeface="Candara" panose="020E0502030303020204" pitchFamily="34" charset="0"/>
              </a:rPr>
              <a:t>the centralized management of networks.</a:t>
            </a:r>
          </a:p>
          <a:p>
            <a:pPr>
              <a:lnSpc>
                <a:spcPct val="150000"/>
              </a:lnSpc>
            </a:pPr>
            <a:r>
              <a:rPr lang="en-US" sz="1600" dirty="0">
                <a:latin typeface="Candara" panose="020E0502030303020204" pitchFamily="34" charset="0"/>
              </a:rPr>
              <a:t>A </a:t>
            </a:r>
            <a:r>
              <a:rPr lang="en-US" sz="1600" b="1" dirty="0">
                <a:latin typeface="Candara" panose="020E0502030303020204" pitchFamily="34" charset="0"/>
              </a:rPr>
              <a:t>pure</a:t>
            </a:r>
            <a:r>
              <a:rPr lang="en-US" sz="1600" dirty="0">
                <a:latin typeface="Candara" panose="020E0502030303020204" pitchFamily="34" charset="0"/>
              </a:rPr>
              <a:t> SNMP management system consists of </a:t>
            </a:r>
            <a:r>
              <a:rPr lang="en-US" sz="1600" dirty="0">
                <a:solidFill>
                  <a:srgbClr val="0070C0"/>
                </a:solidFill>
                <a:latin typeface="Candara" panose="020E0502030303020204" pitchFamily="34" charset="0"/>
              </a:rPr>
              <a:t>SNMP agents</a:t>
            </a:r>
            <a:r>
              <a:rPr lang="en-US" sz="1600" dirty="0">
                <a:latin typeface="Candara" panose="020E0502030303020204" pitchFamily="34" charset="0"/>
              </a:rPr>
              <a:t> and </a:t>
            </a:r>
            <a:r>
              <a:rPr lang="en-US" sz="1600" dirty="0">
                <a:solidFill>
                  <a:srgbClr val="0070C0"/>
                </a:solidFill>
                <a:latin typeface="Candara" panose="020E0502030303020204" pitchFamily="34" charset="0"/>
              </a:rPr>
              <a:t>SNMP managers</a:t>
            </a:r>
            <a:r>
              <a:rPr lang="en-US" sz="1600" dirty="0">
                <a:latin typeface="Candara" panose="020E0502030303020204" pitchFamily="34" charset="0"/>
              </a:rPr>
              <a:t>. However, </a:t>
            </a:r>
            <a:r>
              <a:rPr lang="en-US" sz="1600" dirty="0" smtClean="0">
                <a:latin typeface="Candara" panose="020E0502030303020204" pitchFamily="34" charset="0"/>
              </a:rPr>
              <a:t>an </a:t>
            </a:r>
            <a:r>
              <a:rPr lang="en-US" sz="1600" dirty="0" smtClean="0">
                <a:solidFill>
                  <a:srgbClr val="669900"/>
                </a:solidFill>
                <a:latin typeface="Candara" panose="020E0502030303020204" pitchFamily="34" charset="0"/>
              </a:rPr>
              <a:t>SNMP </a:t>
            </a:r>
            <a:r>
              <a:rPr lang="en-US" sz="1600" dirty="0">
                <a:solidFill>
                  <a:srgbClr val="669900"/>
                </a:solidFill>
                <a:latin typeface="Candara" panose="020E0502030303020204" pitchFamily="34" charset="0"/>
              </a:rPr>
              <a:t>manager </a:t>
            </a:r>
            <a:r>
              <a:rPr lang="en-US" sz="1600" dirty="0">
                <a:latin typeface="Candara" panose="020E0502030303020204" pitchFamily="34" charset="0"/>
              </a:rPr>
              <a:t>can manage a network element, which does not have an </a:t>
            </a:r>
            <a:r>
              <a:rPr lang="en-US" sz="1600" dirty="0" smtClean="0">
                <a:solidFill>
                  <a:srgbClr val="669900"/>
                </a:solidFill>
                <a:latin typeface="Candara" panose="020E0502030303020204" pitchFamily="34" charset="0"/>
              </a:rPr>
              <a:t>SNMP agent</a:t>
            </a:r>
            <a:r>
              <a:rPr lang="en-US" sz="1600" dirty="0">
                <a:latin typeface="Candara" panose="020E0502030303020204" pitchFamily="34" charset="0"/>
              </a:rPr>
              <a:t>. Figure 4.7 shows the </a:t>
            </a:r>
            <a:r>
              <a:rPr lang="en-US" sz="1600" b="1" dirty="0">
                <a:latin typeface="Candara" panose="020E0502030303020204" pitchFamily="34" charset="0"/>
              </a:rPr>
              <a:t>organizational mode</a:t>
            </a:r>
            <a:r>
              <a:rPr lang="en-US" sz="1600" dirty="0">
                <a:latin typeface="Candara" panose="020E0502030303020204" pitchFamily="34" charset="0"/>
              </a:rPr>
              <a:t>l for this case. This application occurs in many situations, such as legacy </a:t>
            </a:r>
            <a:r>
              <a:rPr lang="en-US" sz="1600" dirty="0" smtClean="0">
                <a:latin typeface="Candara" panose="020E0502030303020204" pitchFamily="34" charset="0"/>
              </a:rPr>
              <a:t>systems </a:t>
            </a:r>
            <a:r>
              <a:rPr lang="en-US" sz="1600" dirty="0">
                <a:latin typeface="Candara" panose="020E0502030303020204" pitchFamily="34" charset="0"/>
              </a:rPr>
              <a:t>management, telecommunications management network, managing wireless networks, etc.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4" name="Shape 254"/>
          <p:cNvSpPr txBox="1"/>
          <p:nvPr/>
        </p:nvSpPr>
        <p:spPr>
          <a:xfrm>
            <a:off x="859006" y="6850458"/>
            <a:ext cx="5692775" cy="421856"/>
          </a:xfrm>
          <a:prstGeom prst="rect">
            <a:avLst/>
          </a:prstGeom>
          <a:noFill/>
          <a:ln>
            <a:noFill/>
          </a:ln>
        </p:spPr>
        <p:txBody>
          <a:bodyPr lIns="91425" tIns="45700" rIns="91425" bIns="45700" anchor="t" anchorCtr="0">
            <a:noAutofit/>
          </a:bodyPr>
          <a:lstStyle/>
          <a:p>
            <a:pPr algn="ctr">
              <a:buClr>
                <a:schemeClr val="dk1"/>
              </a:buClr>
              <a:buSzPct val="25000"/>
            </a:pPr>
            <a:r>
              <a:rPr lang="en-US" sz="1800" b="1" dirty="0">
                <a:solidFill>
                  <a:srgbClr val="0070C0"/>
                </a:solidFill>
                <a:latin typeface="Candara" panose="020E0502030303020204" pitchFamily="34" charset="0"/>
              </a:rPr>
              <a:t>Three-Tier</a:t>
            </a:r>
            <a:r>
              <a:rPr lang="en-US" sz="1800" b="1" dirty="0">
                <a:solidFill>
                  <a:schemeClr val="dk1"/>
                </a:solidFill>
                <a:latin typeface="Candara" panose="020E0502030303020204" pitchFamily="34" charset="0"/>
              </a:rPr>
              <a:t> </a:t>
            </a:r>
            <a:r>
              <a:rPr lang="en-US" sz="1800" b="1" dirty="0">
                <a:solidFill>
                  <a:srgbClr val="669900"/>
                </a:solidFill>
                <a:latin typeface="Candara" panose="020E0502030303020204" pitchFamily="34" charset="0"/>
              </a:rPr>
              <a:t>Organization </a:t>
            </a:r>
            <a:r>
              <a:rPr lang="en-US" sz="1800" b="1" dirty="0" smtClean="0">
                <a:solidFill>
                  <a:srgbClr val="669900"/>
                </a:solidFill>
                <a:latin typeface="Candara" panose="020E0502030303020204" pitchFamily="34" charset="0"/>
              </a:rPr>
              <a:t>Model:</a:t>
            </a:r>
            <a:r>
              <a:rPr lang="ar-SA" sz="1800" b="1" dirty="0" smtClean="0">
                <a:solidFill>
                  <a:srgbClr val="669900"/>
                </a:solidFill>
                <a:latin typeface="Candara" panose="020E0502030303020204" pitchFamily="34" charset="0"/>
              </a:rPr>
              <a:t> </a:t>
            </a:r>
            <a:r>
              <a:rPr lang="en-US" sz="1800" b="1" dirty="0" smtClean="0">
                <a:solidFill>
                  <a:srgbClr val="0070C0"/>
                </a:solidFill>
                <a:latin typeface="Candara" panose="020E0502030303020204" pitchFamily="34" charset="0"/>
              </a:rPr>
              <a:t>Proxy </a:t>
            </a:r>
            <a:r>
              <a:rPr lang="en-US" sz="1800" b="1" dirty="0">
                <a:solidFill>
                  <a:srgbClr val="0070C0"/>
                </a:solidFill>
                <a:latin typeface="Candara" panose="020E0502030303020204" pitchFamily="34" charset="0"/>
              </a:rPr>
              <a:t>Server</a:t>
            </a:r>
          </a:p>
        </p:txBody>
      </p:sp>
      <p:sp>
        <p:nvSpPr>
          <p:cNvPr id="255" name="Shape 255"/>
          <p:cNvSpPr txBox="1"/>
          <p:nvPr/>
        </p:nvSpPr>
        <p:spPr>
          <a:xfrm>
            <a:off x="484188" y="5707062"/>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pic>
        <p:nvPicPr>
          <p:cNvPr id="256" name="Shape 256"/>
          <p:cNvPicPr preferRelativeResize="0"/>
          <p:nvPr/>
        </p:nvPicPr>
        <p:blipFill rotWithShape="1">
          <a:blip r:embed="rId3">
            <a:alphaModFix/>
          </a:blip>
          <a:srcRect/>
          <a:stretch/>
        </p:blipFill>
        <p:spPr>
          <a:xfrm>
            <a:off x="6805857" y="6228533"/>
            <a:ext cx="2288978" cy="2344178"/>
          </a:xfrm>
          <a:prstGeom prst="rect">
            <a:avLst/>
          </a:prstGeom>
          <a:noFill/>
          <a:ln>
            <a:noFill/>
          </a:ln>
        </p:spPr>
      </p:pic>
      <p:sp>
        <p:nvSpPr>
          <p:cNvPr id="257" name="Shape 257"/>
          <p:cNvSpPr txBox="1"/>
          <p:nvPr/>
        </p:nvSpPr>
        <p:spPr>
          <a:xfrm>
            <a:off x="1463301" y="7308382"/>
            <a:ext cx="4883244"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Proxy server </a:t>
            </a:r>
            <a:r>
              <a:rPr lang="en-US" sz="1800" dirty="0">
                <a:solidFill>
                  <a:schemeClr val="dk1"/>
                </a:solidFill>
                <a:latin typeface="Candara" panose="020E0502030303020204" pitchFamily="34" charset="0"/>
              </a:rPr>
              <a:t>converts </a:t>
            </a:r>
            <a:r>
              <a:rPr lang="en-US" sz="1800" b="1" dirty="0">
                <a:solidFill>
                  <a:schemeClr val="dk1"/>
                </a:solidFill>
                <a:latin typeface="Candara" panose="020E0502030303020204" pitchFamily="34" charset="0"/>
              </a:rPr>
              <a:t>non-SNMP</a:t>
            </a:r>
            <a:r>
              <a:rPr lang="en-US" sz="1800" dirty="0">
                <a:solidFill>
                  <a:schemeClr val="dk1"/>
                </a:solidFill>
                <a:latin typeface="Candara" panose="020E0502030303020204" pitchFamily="34" charset="0"/>
              </a:rPr>
              <a:t> data from</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non-SNMP objects to </a:t>
            </a:r>
            <a:r>
              <a:rPr lang="en-US" sz="1800" b="1" dirty="0">
                <a:solidFill>
                  <a:schemeClr val="dk1"/>
                </a:solidFill>
                <a:latin typeface="Candara" panose="020E0502030303020204" pitchFamily="34" charset="0"/>
              </a:rPr>
              <a:t>SNMP</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compatible</a:t>
            </a:r>
            <a:r>
              <a:rPr lang="en-US" sz="1800" dirty="0">
                <a:solidFill>
                  <a:schemeClr val="dk1"/>
                </a:solidFill>
                <a:latin typeface="Candara" panose="020E0502030303020204" pitchFamily="34" charset="0"/>
              </a:rPr>
              <a:t> objects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and messages</a:t>
            </a:r>
          </a:p>
        </p:txBody>
      </p:sp>
      <p:cxnSp>
        <p:nvCxnSpPr>
          <p:cNvPr id="260" name="Shape 26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61" name="Shape 26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a:t>
            </a:r>
            <a:r>
              <a:rPr lang="en-US" sz="1200" dirty="0" smtClean="0">
                <a:solidFill>
                  <a:schemeClr val="dk1"/>
                </a:solidFill>
                <a:latin typeface="Candara" panose="020E0502030303020204" pitchFamily="34" charset="0"/>
              </a:rPr>
              <a:t>4</a:t>
            </a:r>
            <a:endParaRPr lang="en-US" sz="1200" dirty="0">
              <a:solidFill>
                <a:schemeClr val="dk1"/>
              </a:solidFill>
              <a:latin typeface="Candara" panose="020E0502030303020204" pitchFamily="34" charset="0"/>
            </a:endParaRPr>
          </a:p>
        </p:txBody>
      </p:sp>
      <p:sp>
        <p:nvSpPr>
          <p:cNvPr id="12" name="Shape 240"/>
          <p:cNvSpPr txBox="1"/>
          <p:nvPr/>
        </p:nvSpPr>
        <p:spPr>
          <a:xfrm>
            <a:off x="682318" y="4390278"/>
            <a:ext cx="7386917" cy="1920875"/>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Managed object comprises network element </a:t>
            </a:r>
            <a:r>
              <a:rPr lang="en-US" sz="1800" dirty="0" smtClean="0">
                <a:solidFill>
                  <a:schemeClr val="dk1"/>
                </a:solidFill>
                <a:latin typeface="Candara" panose="020E0502030303020204" pitchFamily="34" charset="0"/>
              </a:rPr>
              <a:t>and</a:t>
            </a:r>
            <a:r>
              <a:rPr lang="ar-SA" sz="1800" dirty="0">
                <a:solidFill>
                  <a:schemeClr val="dk1"/>
                </a:solidFill>
                <a:latin typeface="Candara" panose="020E0502030303020204" pitchFamily="34" charset="0"/>
              </a:rPr>
              <a:t> </a:t>
            </a:r>
            <a:r>
              <a:rPr lang="en-US" sz="1800" dirty="0" smtClean="0">
                <a:solidFill>
                  <a:schemeClr val="dk1"/>
                </a:solidFill>
                <a:latin typeface="Candara" panose="020E0502030303020204" pitchFamily="34" charset="0"/>
              </a:rPr>
              <a:t>management </a:t>
            </a:r>
            <a:r>
              <a:rPr lang="en-US" sz="1800" dirty="0">
                <a:solidFill>
                  <a:schemeClr val="dk1"/>
                </a:solidFill>
                <a:latin typeface="Candara" panose="020E0502030303020204" pitchFamily="34" charset="0"/>
              </a:rPr>
              <a:t>agent</a:t>
            </a:r>
          </a:p>
          <a:p>
            <a:pPr marL="285750" indent="-285750">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RMON acts as an agent and a manager </a:t>
            </a:r>
          </a:p>
          <a:p>
            <a:pPr marL="285750" indent="-285750">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RMON (Remote Monitoring) gathers data from MO</a:t>
            </a:r>
            <a:r>
              <a:rPr lang="en-US" sz="1800" dirty="0" smtClean="0">
                <a:solidFill>
                  <a:schemeClr val="dk1"/>
                </a:solidFill>
                <a:latin typeface="Candara" panose="020E0502030303020204" pitchFamily="34" charset="0"/>
              </a:rPr>
              <a:t>, analyses </a:t>
            </a:r>
            <a:r>
              <a:rPr lang="en-US" sz="1800" dirty="0">
                <a:solidFill>
                  <a:schemeClr val="dk1"/>
                </a:solidFill>
                <a:latin typeface="Candara" panose="020E0502030303020204" pitchFamily="34" charset="0"/>
              </a:rPr>
              <a:t>the data, and stores the data</a:t>
            </a:r>
          </a:p>
          <a:p>
            <a:pPr marL="285750" indent="-285750">
              <a:buClr>
                <a:schemeClr val="dk1"/>
              </a:buClr>
              <a:buSzPct val="100000"/>
              <a:buFont typeface="Arial" panose="020B0604020202020204" pitchFamily="34" charset="0"/>
              <a:buChar char="•"/>
            </a:pPr>
            <a:r>
              <a:rPr lang="en-US" sz="1800" dirty="0">
                <a:solidFill>
                  <a:schemeClr val="dk1"/>
                </a:solidFill>
                <a:latin typeface="Candara" panose="020E0502030303020204" pitchFamily="34" charset="0"/>
              </a:rPr>
              <a:t> Communicates the statistics to the manager </a:t>
            </a:r>
          </a:p>
        </p:txBody>
      </p:sp>
      <p:pic>
        <p:nvPicPr>
          <p:cNvPr id="13" name="Picture 12"/>
          <p:cNvPicPr>
            <a:picLocks noChangeAspect="1"/>
          </p:cNvPicPr>
          <p:nvPr/>
        </p:nvPicPr>
        <p:blipFill>
          <a:blip r:embed="rId4"/>
          <a:stretch>
            <a:fillRect/>
          </a:stretch>
        </p:blipFill>
        <p:spPr>
          <a:xfrm>
            <a:off x="8651441" y="3910270"/>
            <a:ext cx="2664497" cy="1965066"/>
          </a:xfrm>
          <a:prstGeom prst="rect">
            <a:avLst/>
          </a:prstGeom>
        </p:spPr>
      </p:pic>
      <p:sp>
        <p:nvSpPr>
          <p:cNvPr id="14" name="Shape 237"/>
          <p:cNvSpPr txBox="1"/>
          <p:nvPr/>
        </p:nvSpPr>
        <p:spPr>
          <a:xfrm>
            <a:off x="-343282" y="4073020"/>
            <a:ext cx="7830312" cy="433443"/>
          </a:xfrm>
          <a:prstGeom prst="rect">
            <a:avLst/>
          </a:prstGeom>
          <a:noFill/>
          <a:ln>
            <a:noFill/>
          </a:ln>
        </p:spPr>
        <p:txBody>
          <a:bodyPr lIns="91425" tIns="45700" rIns="91425" bIns="45700" anchor="t" anchorCtr="0">
            <a:noAutofit/>
          </a:bodyPr>
          <a:lstStyle/>
          <a:p>
            <a:pPr algn="ctr">
              <a:buClr>
                <a:schemeClr val="dk1"/>
              </a:buClr>
              <a:buSzPct val="25000"/>
            </a:pPr>
            <a:r>
              <a:rPr lang="en-US" sz="1800" b="1" dirty="0">
                <a:solidFill>
                  <a:srgbClr val="0070C0"/>
                </a:solidFill>
                <a:latin typeface="Candara" panose="020E0502030303020204" pitchFamily="34" charset="0"/>
              </a:rPr>
              <a:t>Three-Tier</a:t>
            </a:r>
            <a:r>
              <a:rPr lang="en-US" sz="1800" b="1" dirty="0">
                <a:solidFill>
                  <a:schemeClr val="dk1"/>
                </a:solidFill>
                <a:latin typeface="Candara" panose="020E0502030303020204" pitchFamily="34" charset="0"/>
              </a:rPr>
              <a:t> </a:t>
            </a:r>
            <a:r>
              <a:rPr lang="en-US" sz="1800" b="1" dirty="0">
                <a:solidFill>
                  <a:srgbClr val="669900"/>
                </a:solidFill>
                <a:latin typeface="Candara" panose="020E0502030303020204" pitchFamily="34" charset="0"/>
              </a:rPr>
              <a:t>Organization </a:t>
            </a:r>
            <a:r>
              <a:rPr lang="en-US" sz="1800" b="1" dirty="0" smtClean="0">
                <a:solidFill>
                  <a:srgbClr val="669900"/>
                </a:solidFill>
                <a:latin typeface="Candara" panose="020E0502030303020204" pitchFamily="34" charset="0"/>
              </a:rPr>
              <a:t>Model:</a:t>
            </a:r>
            <a:r>
              <a:rPr lang="ar-SA" sz="1800" b="1" dirty="0" smtClean="0">
                <a:solidFill>
                  <a:srgbClr val="669900"/>
                </a:solidFill>
                <a:latin typeface="Candara" panose="020E0502030303020204" pitchFamily="34" charset="0"/>
              </a:rPr>
              <a:t> </a:t>
            </a:r>
            <a:r>
              <a:rPr lang="en-US" sz="1800" b="1" dirty="0" smtClean="0">
                <a:solidFill>
                  <a:srgbClr val="0070C0"/>
                </a:solidFill>
                <a:latin typeface="Candara" panose="020E0502030303020204" pitchFamily="34" charset="0"/>
              </a:rPr>
              <a:t>RMON</a:t>
            </a:r>
            <a:endParaRPr lang="en-US" sz="1800" b="1" dirty="0">
              <a:solidFill>
                <a:srgbClr val="0070C0"/>
              </a:solidFill>
              <a:latin typeface="Candara" panose="020E0502030303020204" pitchFamily="34" charset="0"/>
            </a:endParaRPr>
          </a:p>
        </p:txBody>
      </p:sp>
      <p:sp>
        <p:nvSpPr>
          <p:cNvPr id="15" name="Shape 221"/>
          <p:cNvSpPr txBox="1"/>
          <p:nvPr/>
        </p:nvSpPr>
        <p:spPr>
          <a:xfrm>
            <a:off x="1645024" y="1191595"/>
            <a:ext cx="3751729" cy="584200"/>
          </a:xfrm>
          <a:prstGeom prst="rect">
            <a:avLst/>
          </a:prstGeom>
          <a:noFill/>
          <a:ln>
            <a:noFill/>
          </a:ln>
        </p:spPr>
        <p:txBody>
          <a:bodyPr lIns="91425" tIns="45700" rIns="91425" bIns="45700" anchor="t" anchorCtr="0">
            <a:noAutofit/>
          </a:bodyPr>
          <a:lstStyle/>
          <a:p>
            <a:pPr>
              <a:buClr>
                <a:schemeClr val="dk1"/>
              </a:buClr>
              <a:buSzPct val="25000"/>
            </a:pPr>
            <a:r>
              <a:rPr lang="en-US" sz="2000" b="1" dirty="0">
                <a:solidFill>
                  <a:srgbClr val="0070C0"/>
                </a:solidFill>
                <a:latin typeface="Candara" panose="020E0502030303020204" pitchFamily="34" charset="0"/>
              </a:rPr>
              <a:t>Two-Tier</a:t>
            </a:r>
            <a:r>
              <a:rPr lang="en-US" sz="2000" b="1"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Organization Model</a:t>
            </a:r>
          </a:p>
        </p:txBody>
      </p:sp>
      <p:sp>
        <p:nvSpPr>
          <p:cNvPr id="16" name="Shape 223"/>
          <p:cNvSpPr txBox="1"/>
          <p:nvPr/>
        </p:nvSpPr>
        <p:spPr>
          <a:xfrm>
            <a:off x="450571" y="1893120"/>
            <a:ext cx="5895974" cy="40004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800" dirty="0">
                <a:solidFill>
                  <a:schemeClr val="dk1"/>
                </a:solidFill>
                <a:latin typeface="Candara" panose="020E0502030303020204" pitchFamily="34" charset="0"/>
              </a:rPr>
              <a:t> Any </a:t>
            </a:r>
            <a:r>
              <a:rPr lang="en-US" sz="1800" b="1" dirty="0">
                <a:solidFill>
                  <a:schemeClr val="dk1"/>
                </a:solidFill>
                <a:latin typeface="Candara" panose="020E0502030303020204" pitchFamily="34" charset="0"/>
              </a:rPr>
              <a:t>host</a:t>
            </a:r>
            <a:r>
              <a:rPr lang="en-US" sz="1800" dirty="0">
                <a:solidFill>
                  <a:schemeClr val="dk1"/>
                </a:solidFill>
                <a:latin typeface="Candara" panose="020E0502030303020204" pitchFamily="34" charset="0"/>
              </a:rPr>
              <a:t> that could </a:t>
            </a:r>
            <a:r>
              <a:rPr lang="en-US" sz="1800" b="1" dirty="0">
                <a:solidFill>
                  <a:schemeClr val="dk1"/>
                </a:solidFill>
                <a:latin typeface="Candara" panose="020E0502030303020204" pitchFamily="34" charset="0"/>
              </a:rPr>
              <a:t>query</a:t>
            </a:r>
            <a:r>
              <a:rPr lang="en-US" sz="1800" dirty="0">
                <a:solidFill>
                  <a:schemeClr val="dk1"/>
                </a:solidFill>
                <a:latin typeface="Candara" panose="020E0502030303020204" pitchFamily="34" charset="0"/>
              </a:rPr>
              <a:t> an </a:t>
            </a:r>
            <a:r>
              <a:rPr lang="en-US" sz="1800" b="1" dirty="0">
                <a:solidFill>
                  <a:schemeClr val="dk1"/>
                </a:solidFill>
                <a:latin typeface="Candara" panose="020E0502030303020204" pitchFamily="34" charset="0"/>
              </a:rPr>
              <a:t>agent</a:t>
            </a:r>
            <a:r>
              <a:rPr lang="en-US" sz="1800" dirty="0">
                <a:solidFill>
                  <a:schemeClr val="dk1"/>
                </a:solidFill>
                <a:latin typeface="Candara" panose="020E0502030303020204" pitchFamily="34" charset="0"/>
              </a:rPr>
              <a:t> </a:t>
            </a:r>
            <a:r>
              <a:rPr lang="en-US" sz="1800" dirty="0">
                <a:solidFill>
                  <a:srgbClr val="002060"/>
                </a:solidFill>
                <a:latin typeface="Candara" panose="020E0502030303020204" pitchFamily="34" charset="0"/>
              </a:rPr>
              <a:t>is a </a:t>
            </a:r>
            <a:r>
              <a:rPr lang="en-US" sz="1800" b="1" dirty="0">
                <a:solidFill>
                  <a:srgbClr val="002060"/>
                </a:solidFill>
                <a:latin typeface="Candara" panose="020E0502030303020204" pitchFamily="34" charset="0"/>
              </a:rPr>
              <a:t>manager</a:t>
            </a:r>
            <a:r>
              <a:rPr lang="en-US" sz="1800" dirty="0">
                <a:solidFill>
                  <a:schemeClr val="dk1"/>
                </a:solidFill>
                <a:latin typeface="Candara" panose="020E0502030303020204" pitchFamily="34" charset="0"/>
              </a:rPr>
              <a:t>.</a:t>
            </a:r>
          </a:p>
        </p:txBody>
      </p:sp>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773558" y="969218"/>
            <a:ext cx="6131283" cy="230182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4" name="Shape 254"/>
          <p:cNvSpPr txBox="1"/>
          <p:nvPr/>
        </p:nvSpPr>
        <p:spPr>
          <a:xfrm>
            <a:off x="3124201" y="457200"/>
            <a:ext cx="5692775"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Three-Tier</a:t>
            </a:r>
            <a:r>
              <a:rPr lang="en-US" sz="2800" b="1" dirty="0">
                <a:solidFill>
                  <a:schemeClr val="dk1"/>
                </a:solidFill>
                <a:latin typeface="Candara" panose="020E0502030303020204" pitchFamily="34" charset="0"/>
              </a:rPr>
              <a:t> </a:t>
            </a:r>
            <a:r>
              <a:rPr lang="en-US" sz="2800" b="1" dirty="0">
                <a:solidFill>
                  <a:srgbClr val="669900"/>
                </a:solidFill>
                <a:latin typeface="Candara" panose="020E0502030303020204" pitchFamily="34" charset="0"/>
              </a:rPr>
              <a:t>Organization Model:</a:t>
            </a:r>
          </a:p>
          <a:p>
            <a:pPr algn="ctr">
              <a:buClr>
                <a:schemeClr val="dk1"/>
              </a:buClr>
              <a:buSzPct val="25000"/>
            </a:pPr>
            <a:r>
              <a:rPr lang="en-US" sz="2800" b="1" dirty="0">
                <a:solidFill>
                  <a:srgbClr val="0070C0"/>
                </a:solidFill>
                <a:latin typeface="Candara" panose="020E0502030303020204" pitchFamily="34" charset="0"/>
              </a:rPr>
              <a:t>Proxy Server</a:t>
            </a:r>
          </a:p>
        </p:txBody>
      </p:sp>
      <p:sp>
        <p:nvSpPr>
          <p:cNvPr id="255" name="Shape 255"/>
          <p:cNvSpPr txBox="1"/>
          <p:nvPr/>
        </p:nvSpPr>
        <p:spPr>
          <a:xfrm>
            <a:off x="484188" y="5707062"/>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pic>
        <p:nvPicPr>
          <p:cNvPr id="256" name="Shape 256"/>
          <p:cNvPicPr preferRelativeResize="0"/>
          <p:nvPr/>
        </p:nvPicPr>
        <p:blipFill rotWithShape="1">
          <a:blip r:embed="rId3">
            <a:alphaModFix/>
          </a:blip>
          <a:srcRect/>
          <a:stretch/>
        </p:blipFill>
        <p:spPr>
          <a:xfrm>
            <a:off x="979674" y="1436688"/>
            <a:ext cx="2962275" cy="3033712"/>
          </a:xfrm>
          <a:prstGeom prst="rect">
            <a:avLst/>
          </a:prstGeom>
          <a:noFill/>
          <a:ln>
            <a:noFill/>
          </a:ln>
        </p:spPr>
      </p:pic>
      <p:sp>
        <p:nvSpPr>
          <p:cNvPr id="257" name="Shape 257"/>
          <p:cNvSpPr txBox="1"/>
          <p:nvPr/>
        </p:nvSpPr>
        <p:spPr>
          <a:xfrm>
            <a:off x="423862" y="5645149"/>
            <a:ext cx="4883244"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Proxy server </a:t>
            </a:r>
            <a:r>
              <a:rPr lang="en-US" sz="1800" dirty="0">
                <a:solidFill>
                  <a:schemeClr val="dk1"/>
                </a:solidFill>
                <a:latin typeface="Candara" panose="020E0502030303020204" pitchFamily="34" charset="0"/>
              </a:rPr>
              <a:t>converts </a:t>
            </a:r>
            <a:r>
              <a:rPr lang="en-US" sz="1800" b="1" dirty="0">
                <a:solidFill>
                  <a:schemeClr val="dk1"/>
                </a:solidFill>
                <a:latin typeface="Candara" panose="020E0502030303020204" pitchFamily="34" charset="0"/>
              </a:rPr>
              <a:t>non-SNMP</a:t>
            </a:r>
            <a:r>
              <a:rPr lang="en-US" sz="1800" dirty="0">
                <a:solidFill>
                  <a:schemeClr val="dk1"/>
                </a:solidFill>
                <a:latin typeface="Candara" panose="020E0502030303020204" pitchFamily="34" charset="0"/>
              </a:rPr>
              <a:t> data from</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non-SNMP objects to </a:t>
            </a:r>
            <a:r>
              <a:rPr lang="en-US" sz="1800" b="1" dirty="0">
                <a:solidFill>
                  <a:schemeClr val="dk1"/>
                </a:solidFill>
                <a:latin typeface="Candara" panose="020E0502030303020204" pitchFamily="34" charset="0"/>
              </a:rPr>
              <a:t>SNMP</a:t>
            </a: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compatible</a:t>
            </a:r>
            <a:r>
              <a:rPr lang="en-US" sz="1800" dirty="0">
                <a:solidFill>
                  <a:schemeClr val="dk1"/>
                </a:solidFill>
                <a:latin typeface="Candara" panose="020E0502030303020204" pitchFamily="34" charset="0"/>
              </a:rPr>
              <a:t> objects </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and messages</a:t>
            </a:r>
          </a:p>
        </p:txBody>
      </p:sp>
      <p:cxnSp>
        <p:nvCxnSpPr>
          <p:cNvPr id="260" name="Shape 26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61" name="Shape 26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262" name="Shape 262"/>
          <p:cNvCxnSpPr/>
          <p:nvPr/>
        </p:nvCxnSpPr>
        <p:spPr>
          <a:xfrm>
            <a:off x="500062" y="5340349"/>
            <a:ext cx="4807044" cy="0"/>
          </a:xfrm>
          <a:prstGeom prst="straightConnector1">
            <a:avLst/>
          </a:prstGeom>
          <a:noFill/>
          <a:ln w="12700" cap="rnd" cmpd="sng">
            <a:solidFill>
              <a:schemeClr val="dk1"/>
            </a:solidFill>
            <a:prstDash val="solid"/>
            <a:miter/>
            <a:headEnd type="none" w="med" len="med"/>
            <a:tailEnd type="none" w="med" len="med"/>
          </a:ln>
        </p:spPr>
      </p:cxnSp>
      <p:sp>
        <p:nvSpPr>
          <p:cNvPr id="263" name="Shape 263"/>
          <p:cNvSpPr txBox="1"/>
          <p:nvPr/>
        </p:nvSpPr>
        <p:spPr>
          <a:xfrm>
            <a:off x="-109538" y="526414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64" name="Shape 264"/>
          <p:cNvSpPr txBox="1"/>
          <p:nvPr/>
        </p:nvSpPr>
        <p:spPr>
          <a:xfrm>
            <a:off x="457200" y="4759326"/>
            <a:ext cx="3484749" cy="276224"/>
          </a:xfrm>
          <a:prstGeom prst="rect">
            <a:avLst/>
          </a:prstGeom>
          <a:noFill/>
          <a:ln>
            <a:noFill/>
          </a:ln>
        </p:spPr>
        <p:txBody>
          <a:bodyPr lIns="91425" tIns="45700" rIns="91425" bIns="45700" anchor="t" anchorCtr="0">
            <a:noAutofit/>
          </a:bodyPr>
          <a:lstStyle/>
          <a:p>
            <a:pPr>
              <a:buClr>
                <a:schemeClr val="dk1"/>
              </a:buClr>
              <a:buSzPct val="25000"/>
            </a:pPr>
            <a:r>
              <a:rPr lang="en-US" sz="1200" b="1" dirty="0">
                <a:solidFill>
                  <a:schemeClr val="dk1"/>
                </a:solidFill>
                <a:latin typeface="Candara" panose="020E0502030303020204" pitchFamily="34" charset="0"/>
              </a:rPr>
              <a:t>Figure 4.7  Proxy Server Organization Model</a:t>
            </a:r>
          </a:p>
        </p:txBody>
      </p:sp>
      <p:sp>
        <p:nvSpPr>
          <p:cNvPr id="2" name="TextBox 1"/>
          <p:cNvSpPr txBox="1"/>
          <p:nvPr/>
        </p:nvSpPr>
        <p:spPr>
          <a:xfrm>
            <a:off x="5367432" y="1446019"/>
            <a:ext cx="6673400" cy="624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latin typeface="Candara" panose="020E0502030303020204" pitchFamily="34" charset="0"/>
              </a:rPr>
              <a:t>In all these </a:t>
            </a:r>
            <a:r>
              <a:rPr lang="en-US" sz="1600" dirty="0">
                <a:latin typeface="Candara" panose="020E0502030303020204" pitchFamily="34" charset="0"/>
              </a:rPr>
              <a:t>cases, they are part of an overall network that have to be </a:t>
            </a:r>
            <a:r>
              <a:rPr lang="en-US" sz="1600" b="1" dirty="0">
                <a:latin typeface="Candara" panose="020E0502030303020204" pitchFamily="34" charset="0"/>
              </a:rPr>
              <a:t>managed</a:t>
            </a:r>
            <a:r>
              <a:rPr lang="en-US" sz="1600" dirty="0">
                <a:latin typeface="Candara" panose="020E0502030303020204" pitchFamily="34" charset="0"/>
              </a:rPr>
              <a:t> on an </a:t>
            </a:r>
            <a:r>
              <a:rPr lang="en-US" sz="1600" b="1" dirty="0">
                <a:latin typeface="Candara" panose="020E0502030303020204" pitchFamily="34" charset="0"/>
              </a:rPr>
              <a:t>integrated basis</a:t>
            </a:r>
            <a:r>
              <a:rPr lang="en-US" sz="1600" dirty="0">
                <a:latin typeface="Candara" panose="020E0502030303020204" pitchFamily="34" charset="0"/>
              </a:rPr>
              <a:t>. As </a:t>
            </a:r>
            <a:r>
              <a:rPr lang="en-US" sz="1600" dirty="0" smtClean="0">
                <a:latin typeface="Candara" panose="020E0502030303020204" pitchFamily="34" charset="0"/>
              </a:rPr>
              <a:t>an example </a:t>
            </a:r>
            <a:r>
              <a:rPr lang="en-US" sz="1600" dirty="0">
                <a:latin typeface="Candara" panose="020E0502030303020204" pitchFamily="34" charset="0"/>
              </a:rPr>
              <a:t>in a </a:t>
            </a:r>
            <a:r>
              <a:rPr lang="en-US" sz="1600" b="1" dirty="0">
                <a:latin typeface="Candara" panose="020E0502030303020204" pitchFamily="34" charset="0"/>
              </a:rPr>
              <a:t>legacy</a:t>
            </a:r>
            <a:r>
              <a:rPr lang="en-US" sz="1600" dirty="0">
                <a:latin typeface="Candara" panose="020E0502030303020204" pitchFamily="34" charset="0"/>
              </a:rPr>
              <a:t> </a:t>
            </a:r>
            <a:r>
              <a:rPr lang="en-US" sz="1600" b="1" dirty="0" smtClean="0">
                <a:latin typeface="Candara" panose="020E0502030303020204" pitchFamily="34" charset="0"/>
              </a:rPr>
              <a:t>case.</a:t>
            </a:r>
          </a:p>
          <a:p>
            <a:endParaRPr lang="en-US" sz="1600" dirty="0" smtClean="0">
              <a:latin typeface="Candara" panose="020E0502030303020204" pitchFamily="34" charset="0"/>
            </a:endParaRPr>
          </a:p>
          <a:p>
            <a:r>
              <a:rPr lang="en-US" sz="1600" dirty="0" smtClean="0">
                <a:latin typeface="Candara" panose="020E0502030303020204" pitchFamily="34" charset="0"/>
              </a:rPr>
              <a:t>We </a:t>
            </a:r>
            <a:r>
              <a:rPr lang="en-US" sz="1600" dirty="0">
                <a:latin typeface="Candara" panose="020E0502030303020204" pitchFamily="34" charset="0"/>
              </a:rPr>
              <a:t>can have a </a:t>
            </a:r>
            <a:r>
              <a:rPr lang="en-US" sz="1600" b="1" dirty="0">
                <a:solidFill>
                  <a:srgbClr val="996633"/>
                </a:solidFill>
                <a:latin typeface="Candara" panose="020E0502030303020204" pitchFamily="34" charset="0"/>
              </a:rPr>
              <a:t>proxy serve</a:t>
            </a:r>
            <a:r>
              <a:rPr lang="en-US" sz="1600" dirty="0">
                <a:solidFill>
                  <a:srgbClr val="996633"/>
                </a:solidFill>
                <a:latin typeface="Candara" panose="020E0502030303020204" pitchFamily="34" charset="0"/>
              </a:rPr>
              <a:t>r </a:t>
            </a:r>
            <a:r>
              <a:rPr lang="en-US" sz="1600" dirty="0">
                <a:latin typeface="Candara" panose="020E0502030303020204" pitchFamily="34" charset="0"/>
              </a:rPr>
              <a:t>at the central location that </a:t>
            </a:r>
            <a:r>
              <a:rPr lang="en-US" sz="1600" dirty="0" smtClean="0">
                <a:latin typeface="Candara" panose="020E0502030303020204" pitchFamily="34" charset="0"/>
              </a:rPr>
              <a:t>converts data </a:t>
            </a:r>
            <a:r>
              <a:rPr lang="en-US" sz="1600" dirty="0">
                <a:latin typeface="Candara" panose="020E0502030303020204" pitchFamily="34" charset="0"/>
              </a:rPr>
              <a:t>into a set that is </a:t>
            </a:r>
            <a:r>
              <a:rPr lang="en-US" sz="1600" b="1" dirty="0">
                <a:latin typeface="Candara" panose="020E0502030303020204" pitchFamily="34" charset="0"/>
              </a:rPr>
              <a:t>SNMP compatible </a:t>
            </a:r>
            <a:r>
              <a:rPr lang="en-US" sz="1600" dirty="0">
                <a:latin typeface="Candara" panose="020E0502030303020204" pitchFamily="34" charset="0"/>
              </a:rPr>
              <a:t>and communicates with the </a:t>
            </a:r>
            <a:r>
              <a:rPr lang="en-US" sz="1600" b="1" dirty="0">
                <a:latin typeface="Candara" panose="020E0502030303020204" pitchFamily="34" charset="0"/>
              </a:rPr>
              <a:t>SNMP </a:t>
            </a:r>
            <a:r>
              <a:rPr lang="en-US" sz="1600" b="1" dirty="0" smtClean="0">
                <a:latin typeface="Candara" panose="020E0502030303020204" pitchFamily="34" charset="0"/>
              </a:rPr>
              <a:t>manager</a:t>
            </a:r>
            <a:r>
              <a:rPr lang="en-US" sz="1600" dirty="0" smtClean="0">
                <a:latin typeface="Candara" panose="020E0502030303020204" pitchFamily="34" charset="0"/>
              </a:rPr>
              <a:t>.</a:t>
            </a:r>
          </a:p>
          <a:p>
            <a:endParaRPr lang="en-US" sz="1600" dirty="0" smtClean="0">
              <a:latin typeface="Candara" panose="020E0502030303020204" pitchFamily="34" charset="0"/>
            </a:endParaRPr>
          </a:p>
          <a:p>
            <a:r>
              <a:rPr lang="en-US" sz="1600" dirty="0" smtClean="0">
                <a:latin typeface="Candara" panose="020E0502030303020204" pitchFamily="34" charset="0"/>
              </a:rPr>
              <a:t>An </a:t>
            </a:r>
            <a:r>
              <a:rPr lang="en-US" sz="1600" b="1" dirty="0">
                <a:latin typeface="Candara" panose="020E0502030303020204" pitchFamily="34" charset="0"/>
              </a:rPr>
              <a:t>SNMP management system</a:t>
            </a:r>
            <a:r>
              <a:rPr lang="en-US" sz="1600" dirty="0">
                <a:latin typeface="Candara" panose="020E0502030303020204" pitchFamily="34" charset="0"/>
              </a:rPr>
              <a:t> can behave as an agent as well as a manager. This is similar to </a:t>
            </a:r>
            <a:r>
              <a:rPr lang="en-US" sz="1600" b="1" dirty="0" smtClean="0">
                <a:latin typeface="Candara" panose="020E0502030303020204" pitchFamily="34" charset="0"/>
              </a:rPr>
              <a:t>client-server </a:t>
            </a:r>
            <a:r>
              <a:rPr lang="en-US" sz="1600" b="1" dirty="0">
                <a:latin typeface="Candara" panose="020E0502030303020204" pitchFamily="34" charset="0"/>
              </a:rPr>
              <a:t>architecture</a:t>
            </a:r>
            <a:r>
              <a:rPr lang="en-US" sz="1600" dirty="0">
                <a:latin typeface="Candara" panose="020E0502030303020204" pitchFamily="34" charset="0"/>
              </a:rPr>
              <a:t>, where a host can function as both a server and a client (see Figure 1.8). </a:t>
            </a:r>
            <a:endParaRPr lang="en-US" sz="1600" dirty="0" smtClean="0">
              <a:latin typeface="Candara" panose="020E0502030303020204" pitchFamily="34" charset="0"/>
            </a:endParaRPr>
          </a:p>
          <a:p>
            <a:endParaRPr lang="en-US" sz="1600" dirty="0" smtClean="0">
              <a:latin typeface="Candara" panose="020E0502030303020204" pitchFamily="34" charset="0"/>
            </a:endParaRPr>
          </a:p>
          <a:p>
            <a:r>
              <a:rPr lang="en-US" sz="1600" dirty="0" smtClean="0">
                <a:latin typeface="Candara" panose="020E0502030303020204" pitchFamily="34" charset="0"/>
              </a:rPr>
              <a:t>In Figure </a:t>
            </a:r>
            <a:r>
              <a:rPr lang="en-US" sz="1600" dirty="0">
                <a:latin typeface="Candara" panose="020E0502030303020204" pitchFamily="34" charset="0"/>
              </a:rPr>
              <a:t>4.6, RMON, while collecting data from network objects, performs some functions (</a:t>
            </a:r>
            <a:r>
              <a:rPr lang="en-US" sz="1600" dirty="0" smtClean="0">
                <a:latin typeface="Candara" panose="020E0502030303020204" pitchFamily="34" charset="0"/>
              </a:rPr>
              <a:t>network monitoring</a:t>
            </a:r>
            <a:r>
              <a:rPr lang="en-US" sz="1600" dirty="0">
                <a:latin typeface="Candara" panose="020E0502030303020204" pitchFamily="34" charset="0"/>
              </a:rPr>
              <a:t>) of a network manager. However, pre-processed data by RMON may be requested by </a:t>
            </a:r>
            <a:r>
              <a:rPr lang="en-US" sz="1600" dirty="0" smtClean="0">
                <a:latin typeface="Candara" panose="020E0502030303020204" pitchFamily="34" charset="0"/>
              </a:rPr>
              <a:t>the network </a:t>
            </a:r>
            <a:r>
              <a:rPr lang="en-US" sz="1600" dirty="0">
                <a:latin typeface="Candara" panose="020E0502030303020204" pitchFamily="34" charset="0"/>
              </a:rPr>
              <a:t>manager or sent unsolicited by RMON to the network manager to integrate with the rest of </a:t>
            </a:r>
            <a:r>
              <a:rPr lang="en-US" sz="1600" dirty="0" smtClean="0">
                <a:latin typeface="Candara" panose="020E0502030303020204" pitchFamily="34" charset="0"/>
              </a:rPr>
              <a:t>the network </a:t>
            </a:r>
            <a:r>
              <a:rPr lang="en-US" sz="1600" dirty="0">
                <a:latin typeface="Candara" panose="020E0502030303020204" pitchFamily="34" charset="0"/>
              </a:rPr>
              <a:t>data and to display it to the user</a:t>
            </a:r>
            <a:r>
              <a:rPr lang="en-US" sz="1600" dirty="0" smtClean="0">
                <a:latin typeface="Candara" panose="020E0502030303020204" pitchFamily="34" charset="0"/>
              </a:rPr>
              <a:t>.</a:t>
            </a:r>
          </a:p>
          <a:p>
            <a:r>
              <a:rPr lang="en-US" sz="1600" dirty="0" smtClean="0">
                <a:latin typeface="Candara" panose="020E0502030303020204" pitchFamily="34" charset="0"/>
              </a:rPr>
              <a:t> </a:t>
            </a:r>
          </a:p>
          <a:p>
            <a:r>
              <a:rPr lang="en-US" sz="1600" dirty="0" smtClean="0">
                <a:latin typeface="Candara" panose="020E0502030303020204" pitchFamily="34" charset="0"/>
              </a:rPr>
              <a:t>In </a:t>
            </a:r>
            <a:r>
              <a:rPr lang="en-US" sz="1600" dirty="0">
                <a:latin typeface="Candara" panose="020E0502030303020204" pitchFamily="34" charset="0"/>
              </a:rPr>
              <a:t>the latter situation, RMON acts as a network agent. </a:t>
            </a:r>
            <a:r>
              <a:rPr lang="en-US" sz="1600" dirty="0" smtClean="0">
                <a:latin typeface="Candara" panose="020E0502030303020204" pitchFamily="34" charset="0"/>
              </a:rPr>
              <a:t>Another example </a:t>
            </a:r>
            <a:r>
              <a:rPr lang="en-US" sz="1600" dirty="0">
                <a:latin typeface="Candara" panose="020E0502030303020204" pitchFamily="34" charset="0"/>
              </a:rPr>
              <a:t>of a system acting as both an agent and a manager is when two NMSs managing two </a:t>
            </a:r>
            <a:r>
              <a:rPr lang="en-US" sz="1600" dirty="0" smtClean="0">
                <a:latin typeface="Candara" panose="020E0502030303020204" pitchFamily="34" charset="0"/>
              </a:rPr>
              <a:t>autonomous </a:t>
            </a:r>
            <a:r>
              <a:rPr lang="en-US" sz="1600" dirty="0">
                <a:latin typeface="Candara" panose="020E0502030303020204" pitchFamily="34" charset="0"/>
              </a:rPr>
              <a:t>networks exchange information with each other when the networks are connected via a </a:t>
            </a:r>
            <a:r>
              <a:rPr lang="en-US" sz="1600" dirty="0" smtClean="0">
                <a:latin typeface="Candara" panose="020E0502030303020204" pitchFamily="34" charset="0"/>
              </a:rPr>
              <a:t>gateway. </a:t>
            </a:r>
          </a:p>
          <a:p>
            <a:endParaRPr lang="en-US" sz="1600" dirty="0" smtClean="0">
              <a:latin typeface="Candara" panose="020E0502030303020204" pitchFamily="34" charset="0"/>
            </a:endParaRPr>
          </a:p>
          <a:p>
            <a:r>
              <a:rPr lang="en-US" sz="1600" dirty="0" smtClean="0">
                <a:latin typeface="Candara" panose="020E0502030303020204" pitchFamily="34" charset="0"/>
              </a:rPr>
              <a:t>This </a:t>
            </a:r>
            <a:r>
              <a:rPr lang="en-US" sz="1600" dirty="0">
                <a:latin typeface="Candara" panose="020E0502030303020204" pitchFamily="34" charset="0"/>
              </a:rPr>
              <a:t>model is presented in </a:t>
            </a:r>
            <a:r>
              <a:rPr lang="en-US" sz="1600" b="1" dirty="0">
                <a:latin typeface="Candara" panose="020E0502030303020204" pitchFamily="34" charset="0"/>
              </a:rPr>
              <a:t>Figure 4.8 </a:t>
            </a:r>
            <a:r>
              <a:rPr lang="en-US" sz="1600" dirty="0">
                <a:latin typeface="Candara" panose="020E0502030303020204" pitchFamily="34" charset="0"/>
              </a:rPr>
              <a:t>and is applicable to two telecommunication service providers </a:t>
            </a:r>
            <a:r>
              <a:rPr lang="en-US" sz="1600" dirty="0" smtClean="0">
                <a:latin typeface="Candara" panose="020E0502030303020204" pitchFamily="34" charset="0"/>
              </a:rPr>
              <a:t>managing </a:t>
            </a:r>
            <a:r>
              <a:rPr lang="en-US" sz="1600" dirty="0">
                <a:latin typeface="Candara" panose="020E0502030303020204" pitchFamily="34" charset="0"/>
              </a:rPr>
              <a:t>their respective wide area networks. To provide end-to-end service to customers, service </a:t>
            </a:r>
            <a:r>
              <a:rPr lang="en-US" sz="1600" dirty="0" smtClean="0">
                <a:latin typeface="Candara" panose="020E0502030303020204" pitchFamily="34" charset="0"/>
              </a:rPr>
              <a:t>providers may </a:t>
            </a:r>
            <a:r>
              <a:rPr lang="en-US" sz="1600" dirty="0">
                <a:latin typeface="Candara" panose="020E0502030303020204" pitchFamily="34" charset="0"/>
              </a:rPr>
              <a:t>need to exchange management information between them.</a:t>
            </a:r>
          </a:p>
        </p:txBody>
      </p:sp>
    </p:spTree>
    <p:extLst>
      <p:ext uri="{BB962C8B-B14F-4D97-AF65-F5344CB8AC3E}">
        <p14:creationId xmlns:p14="http://schemas.microsoft.com/office/powerpoint/2010/main" val="2633521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70" name="Shape 27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71" name="Shape 27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solidFill>
                  <a:srgbClr val="0070C0"/>
                </a:solidFill>
                <a:latin typeface="Candara" panose="020E0502030303020204" pitchFamily="34" charset="0"/>
              </a:rPr>
              <a:t>System </a:t>
            </a:r>
            <a:r>
              <a:rPr lang="en-US" sz="3200" b="1" dirty="0">
                <a:solidFill>
                  <a:srgbClr val="0070C0"/>
                </a:solidFill>
                <a:latin typeface="Candara" panose="020E0502030303020204" pitchFamily="34" charset="0"/>
              </a:rPr>
              <a:t>Architecture</a:t>
            </a:r>
          </a:p>
        </p:txBody>
      </p:sp>
      <p:sp>
        <p:nvSpPr>
          <p:cNvPr id="272" name="Shape 272"/>
          <p:cNvSpPr txBox="1"/>
          <p:nvPr/>
        </p:nvSpPr>
        <p:spPr>
          <a:xfrm>
            <a:off x="593726" y="8731250"/>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sp>
        <p:nvSpPr>
          <p:cNvPr id="274" name="Shape 274"/>
          <p:cNvSpPr txBox="1"/>
          <p:nvPr/>
        </p:nvSpPr>
        <p:spPr>
          <a:xfrm>
            <a:off x="457200" y="8135938"/>
            <a:ext cx="10238792" cy="100806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Messages</a:t>
            </a:r>
            <a:r>
              <a:rPr lang="en-US" sz="2000" dirty="0">
                <a:solidFill>
                  <a:schemeClr val="dk1"/>
                </a:solidFill>
                <a:latin typeface="Candara" panose="020E0502030303020204" pitchFamily="34" charset="0"/>
              </a:rPr>
              <a:t> between manager and agent</a:t>
            </a:r>
          </a:p>
          <a:p>
            <a:pPr>
              <a:buClr>
                <a:schemeClr val="dk1"/>
              </a:buClr>
              <a:buSzPct val="100000"/>
              <a:buFont typeface="Arial"/>
              <a:buChar char="•"/>
            </a:pPr>
            <a:r>
              <a:rPr lang="en-US" sz="2000" dirty="0">
                <a:solidFill>
                  <a:schemeClr val="dk1"/>
                </a:solidFill>
                <a:latin typeface="Candara" panose="020E0502030303020204" pitchFamily="34" charset="0"/>
              </a:rPr>
              <a:t> Direction of messages </a:t>
            </a:r>
            <a:r>
              <a:rPr lang="en-US" sz="2000" b="1" dirty="0">
                <a:solidFill>
                  <a:srgbClr val="996633"/>
                </a:solidFill>
                <a:latin typeface="Candara" panose="020E0502030303020204" pitchFamily="34" charset="0"/>
              </a:rPr>
              <a:t>- 3 from manager </a:t>
            </a:r>
            <a:r>
              <a:rPr lang="en-US" sz="2000" dirty="0" smtClean="0">
                <a:solidFill>
                  <a:schemeClr val="dk1"/>
                </a:solidFill>
                <a:latin typeface="Candara" panose="020E0502030303020204" pitchFamily="34" charset="0"/>
              </a:rPr>
              <a:t>and  </a:t>
            </a:r>
            <a:r>
              <a:rPr lang="en-US" sz="2000" b="1" dirty="0">
                <a:solidFill>
                  <a:srgbClr val="996633"/>
                </a:solidFill>
                <a:latin typeface="Candara" panose="020E0502030303020204" pitchFamily="34" charset="0"/>
              </a:rPr>
              <a:t>2 from agent</a:t>
            </a:r>
          </a:p>
        </p:txBody>
      </p:sp>
      <p:cxnSp>
        <p:nvCxnSpPr>
          <p:cNvPr id="277" name="Shape 27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78" name="Shape 27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279" name="Shape 279"/>
          <p:cNvCxnSpPr/>
          <p:nvPr/>
        </p:nvCxnSpPr>
        <p:spPr>
          <a:xfrm>
            <a:off x="609600" y="7831138"/>
            <a:ext cx="5638800" cy="0"/>
          </a:xfrm>
          <a:prstGeom prst="straightConnector1">
            <a:avLst/>
          </a:prstGeom>
          <a:noFill/>
          <a:ln w="12700" cap="rnd" cmpd="sng">
            <a:solidFill>
              <a:schemeClr val="dk1"/>
            </a:solidFill>
            <a:prstDash val="solid"/>
            <a:miter/>
            <a:headEnd type="none" w="med" len="med"/>
            <a:tailEnd type="none" w="med" len="med"/>
          </a:ln>
        </p:spPr>
      </p:cxnSp>
      <p:sp>
        <p:nvSpPr>
          <p:cNvPr id="280" name="Shape 280"/>
          <p:cNvSpPr txBox="1"/>
          <p:nvPr/>
        </p:nvSpPr>
        <p:spPr>
          <a:xfrm>
            <a:off x="0" y="7754938"/>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stretch>
            <a:fillRect/>
          </a:stretch>
        </p:blipFill>
        <p:spPr>
          <a:xfrm>
            <a:off x="2294828" y="1056572"/>
            <a:ext cx="7017123" cy="6584066"/>
          </a:xfrm>
          <a:prstGeom prst="rect">
            <a:avLst/>
          </a:prstGeom>
        </p:spPr>
      </p:pic>
      <p:sp>
        <p:nvSpPr>
          <p:cNvPr id="3" name="5-Point Star 2"/>
          <p:cNvSpPr/>
          <p:nvPr/>
        </p:nvSpPr>
        <p:spPr>
          <a:xfrm>
            <a:off x="11228832" y="438912"/>
            <a:ext cx="499872" cy="499872"/>
          </a:xfrm>
          <a:prstGeom prst="star5">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152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cxnSp>
        <p:nvCxnSpPr>
          <p:cNvPr id="69" name="Shape 6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70" name="Shape 7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1" name="Shape 71"/>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cxnSp>
        <p:nvCxnSpPr>
          <p:cNvPr id="73" name="Shape 7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4" name="Shape 7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75" name="Shape 75"/>
          <p:cNvSpPr txBox="1">
            <a:spLocks noGrp="1"/>
          </p:cNvSpPr>
          <p:nvPr>
            <p:ph type="title"/>
          </p:nvPr>
        </p:nvSpPr>
        <p:spPr>
          <a:xfrm>
            <a:off x="3124201" y="533400"/>
            <a:ext cx="5829299" cy="457200"/>
          </a:xfrm>
          <a:prstGeom prst="rect">
            <a:avLst/>
          </a:prstGeom>
          <a:noFill/>
          <a:ln>
            <a:noFill/>
          </a:ln>
        </p:spPr>
        <p:txBody>
          <a:bodyPr lIns="91425" tIns="45700" rIns="91425" bIns="45700" anchor="ctr" anchorCtr="0">
            <a:noAutofit/>
          </a:bodyPr>
          <a:lstStyle/>
          <a:p>
            <a:pPr>
              <a:buClr>
                <a:schemeClr val="dk2"/>
              </a:buClr>
              <a:buSzPct val="25000"/>
            </a:pPr>
            <a:r>
              <a:rPr lang="en-US" sz="3200" b="1" dirty="0">
                <a:solidFill>
                  <a:srgbClr val="0070C0"/>
                </a:solidFill>
              </a:rPr>
              <a:t>Objectives</a:t>
            </a:r>
          </a:p>
        </p:txBody>
      </p:sp>
      <p:sp>
        <p:nvSpPr>
          <p:cNvPr id="76" name="Shape 76"/>
          <p:cNvSpPr txBox="1">
            <a:spLocks noGrp="1"/>
          </p:cNvSpPr>
          <p:nvPr>
            <p:ph type="body" idx="1"/>
          </p:nvPr>
        </p:nvSpPr>
        <p:spPr>
          <a:xfrm>
            <a:off x="3206497" y="1307592"/>
            <a:ext cx="7517892" cy="6299200"/>
          </a:xfrm>
          <a:prstGeom prst="rect">
            <a:avLst/>
          </a:prstGeom>
          <a:noFill/>
          <a:ln>
            <a:noFill/>
          </a:ln>
        </p:spPr>
        <p:txBody>
          <a:bodyPr lIns="91425" tIns="45700" rIns="91425" bIns="45700" anchor="t" anchorCtr="0">
            <a:noAutofit/>
          </a:bodyPr>
          <a:lstStyle/>
          <a:p>
            <a:pPr indent="-342900">
              <a:spcBef>
                <a:spcPts val="0"/>
              </a:spcBef>
              <a:buSzPct val="100000"/>
              <a:buFont typeface="Arial"/>
              <a:buChar char="•"/>
            </a:pPr>
            <a:r>
              <a:rPr lang="en-US" sz="2000" b="1" dirty="0">
                <a:solidFill>
                  <a:srgbClr val="0070C0"/>
                </a:solidFill>
              </a:rPr>
              <a:t>IETF SNMP standard</a:t>
            </a:r>
          </a:p>
          <a:p>
            <a:pPr lvl="1" indent="-285750">
              <a:spcBef>
                <a:spcPts val="1000"/>
              </a:spcBef>
              <a:buSzPct val="100000"/>
              <a:buFont typeface="Arial"/>
              <a:buChar char="•"/>
            </a:pPr>
            <a:r>
              <a:rPr lang="en-US" sz="2000" dirty="0">
                <a:solidFill>
                  <a:schemeClr val="dk1"/>
                </a:solidFill>
                <a:latin typeface="Candara" panose="020E0502030303020204" pitchFamily="34" charset="0"/>
              </a:rPr>
              <a:t>History</a:t>
            </a:r>
          </a:p>
          <a:p>
            <a:pPr lvl="1" indent="-285750">
              <a:spcBef>
                <a:spcPts val="1000"/>
              </a:spcBef>
              <a:buSzPct val="100000"/>
              <a:buFont typeface="Arial"/>
              <a:buChar char="•"/>
            </a:pPr>
            <a:r>
              <a:rPr lang="en-US" sz="2000" dirty="0">
                <a:solidFill>
                  <a:schemeClr val="dk1"/>
                </a:solidFill>
                <a:latin typeface="Candara" panose="020E0502030303020204" pitchFamily="34" charset="0"/>
              </a:rPr>
              <a:t>RFC, STD, and FYI</a:t>
            </a:r>
          </a:p>
          <a:p>
            <a:pPr indent="-342900">
              <a:spcBef>
                <a:spcPts val="1000"/>
              </a:spcBef>
              <a:buSzPct val="100000"/>
              <a:buFont typeface="Arial"/>
              <a:buChar char="•"/>
            </a:pPr>
            <a:r>
              <a:rPr lang="en-US" sz="2000" b="1" dirty="0">
                <a:solidFill>
                  <a:srgbClr val="0070C0"/>
                </a:solidFill>
              </a:rPr>
              <a:t>Organization Model</a:t>
            </a:r>
          </a:p>
          <a:p>
            <a:pPr lvl="1" indent="-285750">
              <a:spcBef>
                <a:spcPts val="1000"/>
              </a:spcBef>
              <a:buSzPct val="100000"/>
              <a:buFont typeface="Arial"/>
              <a:buChar char="•"/>
            </a:pPr>
            <a:r>
              <a:rPr lang="en-US" sz="2000" b="1" dirty="0">
                <a:solidFill>
                  <a:schemeClr val="dk1"/>
                </a:solidFill>
                <a:latin typeface="Candara" panose="020E0502030303020204" pitchFamily="34" charset="0"/>
              </a:rPr>
              <a:t>2-</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and</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3-tier</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models</a:t>
            </a:r>
          </a:p>
          <a:p>
            <a:pPr lvl="1" indent="-285750">
              <a:spcBef>
                <a:spcPts val="1000"/>
              </a:spcBef>
              <a:buSzPct val="100000"/>
              <a:buFont typeface="Arial"/>
              <a:buChar char="•"/>
            </a:pPr>
            <a:r>
              <a:rPr lang="en-US" sz="2000" b="1" dirty="0">
                <a:solidFill>
                  <a:schemeClr val="dk1"/>
                </a:solidFill>
                <a:latin typeface="Candara" panose="020E0502030303020204" pitchFamily="34" charset="0"/>
              </a:rPr>
              <a:t>Manager</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agent</a:t>
            </a:r>
          </a:p>
          <a:p>
            <a:pPr indent="-342900">
              <a:spcBef>
                <a:spcPts val="1000"/>
              </a:spcBef>
              <a:buSzPct val="100000"/>
              <a:buFont typeface="Arial"/>
              <a:buChar char="•"/>
            </a:pPr>
            <a:r>
              <a:rPr lang="en-US" sz="2000" b="1" dirty="0">
                <a:solidFill>
                  <a:srgbClr val="0070C0"/>
                </a:solidFill>
              </a:rPr>
              <a:t>Management messages</a:t>
            </a:r>
          </a:p>
          <a:p>
            <a:pPr indent="-342900">
              <a:spcBef>
                <a:spcPts val="1000"/>
              </a:spcBef>
              <a:buSzPct val="100000"/>
              <a:buFont typeface="Arial"/>
              <a:buChar char="•"/>
            </a:pPr>
            <a:r>
              <a:rPr lang="en-US" sz="2000" b="1" dirty="0">
                <a:solidFill>
                  <a:srgbClr val="996633"/>
                </a:solidFill>
              </a:rPr>
              <a:t>Structure of management information, SMI</a:t>
            </a:r>
          </a:p>
          <a:p>
            <a:pPr indent="-342900">
              <a:spcBef>
                <a:spcPts val="1000"/>
              </a:spcBef>
              <a:buSzPct val="100000"/>
              <a:buFont typeface="Arial"/>
              <a:buChar char="•"/>
            </a:pPr>
            <a:r>
              <a:rPr lang="en-US" sz="2000" b="1" dirty="0">
                <a:solidFill>
                  <a:srgbClr val="0070C0"/>
                </a:solidFill>
              </a:rPr>
              <a:t>Object type and instance</a:t>
            </a:r>
          </a:p>
          <a:p>
            <a:pPr indent="-342900">
              <a:spcBef>
                <a:spcPts val="1000"/>
              </a:spcBef>
              <a:buSzPct val="100000"/>
              <a:buFont typeface="Arial"/>
              <a:buChar char="•"/>
            </a:pPr>
            <a:r>
              <a:rPr lang="en-US" sz="2000" b="1" dirty="0">
                <a:solidFill>
                  <a:srgbClr val="0070C0"/>
                </a:solidFill>
              </a:rPr>
              <a:t>Scalar and aggregate managed objects</a:t>
            </a:r>
          </a:p>
          <a:p>
            <a:pPr indent="-342900">
              <a:spcBef>
                <a:spcPts val="1000"/>
              </a:spcBef>
              <a:buSzPct val="100000"/>
              <a:buFont typeface="Arial"/>
              <a:buChar char="•"/>
            </a:pPr>
            <a:r>
              <a:rPr lang="en-US" sz="2000" b="1" dirty="0">
                <a:solidFill>
                  <a:srgbClr val="996633"/>
                </a:solidFill>
              </a:rPr>
              <a:t>Management information base, MIB</a:t>
            </a:r>
          </a:p>
          <a:p>
            <a:pPr indent="-342900">
              <a:spcBef>
                <a:spcPts val="1000"/>
              </a:spcBef>
              <a:buSzPct val="100000"/>
              <a:buFont typeface="Arial"/>
              <a:buChar char="•"/>
            </a:pPr>
            <a:r>
              <a:rPr lang="en-US" sz="2000" b="1" dirty="0">
                <a:solidFill>
                  <a:srgbClr val="0070C0"/>
                </a:solidFill>
              </a:rPr>
              <a:t>NMS physical and virtual databases</a:t>
            </a:r>
          </a:p>
          <a:p>
            <a:pPr indent="-342900">
              <a:spcBef>
                <a:spcPts val="1200"/>
              </a:spcBef>
              <a:buSzPct val="120000"/>
              <a:buFont typeface="Arial"/>
              <a:buChar char="•"/>
            </a:pPr>
            <a:r>
              <a:rPr lang="en-US" sz="2000" b="1" dirty="0">
                <a:solidFill>
                  <a:srgbClr val="0070C0"/>
                </a:solidFill>
              </a:rPr>
              <a:t>IETF MIB-2 standa</a:t>
            </a:r>
            <a:r>
              <a:rPr lang="en-US" sz="2400" b="1" dirty="0">
                <a:solidFill>
                  <a:srgbClr val="0070C0"/>
                </a:solidFill>
                <a:latin typeface="Times New Roman"/>
                <a:ea typeface="Times New Roman"/>
                <a:cs typeface="Times New Roman"/>
                <a:sym typeface="Times New Roman"/>
              </a:rPr>
              <a:t>rd</a:t>
            </a:r>
          </a:p>
        </p:txBody>
      </p:sp>
      <p:sp>
        <p:nvSpPr>
          <p:cNvPr id="77" name="Shape 7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8" name="Shape 7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9" name="Shape 7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3" name="Rectangle 12"/>
          <p:cNvSpPr/>
          <p:nvPr/>
        </p:nvSpPr>
        <p:spPr>
          <a:xfrm>
            <a:off x="329405" y="455712"/>
            <a:ext cx="2473754" cy="738664"/>
          </a:xfrm>
          <a:prstGeom prst="rect">
            <a:avLst/>
          </a:prstGeom>
        </p:spPr>
        <p:txBody>
          <a:bodyPr wrap="none">
            <a:spAutoFit/>
          </a:bodyPr>
          <a:lstStyle/>
          <a:p>
            <a:r>
              <a:rPr lang="ar-SA" sz="2400" b="1" dirty="0">
                <a:solidFill>
                  <a:srgbClr val="FFC000"/>
                </a:solidFill>
              </a:rPr>
              <a:t>Student </a:t>
            </a:r>
            <a:r>
              <a:rPr lang="ar-SA" sz="2400" b="1" dirty="0" smtClean="0">
                <a:solidFill>
                  <a:srgbClr val="FFC000"/>
                </a:solidFill>
              </a:rPr>
              <a:t>Manual</a:t>
            </a:r>
          </a:p>
          <a:p>
            <a:r>
              <a:rPr lang="en-US" sz="1800" dirty="0"/>
              <a:t>Chapter 4 </a:t>
            </a:r>
            <a:r>
              <a:rPr lang="en-US" sz="1800" dirty="0" smtClean="0"/>
              <a:t>All sections</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71" name="Shape 271"/>
          <p:cNvSpPr txBox="1"/>
          <p:nvPr/>
        </p:nvSpPr>
        <p:spPr>
          <a:xfrm>
            <a:off x="3032449" y="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solidFill>
                  <a:srgbClr val="0070C0"/>
                </a:solidFill>
                <a:latin typeface="Candara" panose="020E0502030303020204" pitchFamily="34" charset="0"/>
              </a:rPr>
              <a:t>System </a:t>
            </a:r>
            <a:r>
              <a:rPr lang="en-US" sz="3200" b="1" dirty="0">
                <a:solidFill>
                  <a:srgbClr val="0070C0"/>
                </a:solidFill>
                <a:latin typeface="Candara" panose="020E0502030303020204" pitchFamily="34" charset="0"/>
              </a:rPr>
              <a:t>Architecture</a:t>
            </a:r>
          </a:p>
        </p:txBody>
      </p:sp>
      <p:sp>
        <p:nvSpPr>
          <p:cNvPr id="3" name="TextBox 2"/>
          <p:cNvSpPr txBox="1"/>
          <p:nvPr/>
        </p:nvSpPr>
        <p:spPr>
          <a:xfrm>
            <a:off x="150845" y="584200"/>
            <a:ext cx="11885645" cy="7940635"/>
          </a:xfrm>
          <a:prstGeom prst="rect">
            <a:avLst/>
          </a:prstGeom>
          <a:noFill/>
        </p:spPr>
        <p:txBody>
          <a:bodyPr wrap="square" rtlCol="0">
            <a:spAutoFit/>
          </a:bodyPr>
          <a:lstStyle/>
          <a:p>
            <a:pPr>
              <a:spcAft>
                <a:spcPts val="600"/>
              </a:spcAft>
            </a:pPr>
            <a:r>
              <a:rPr lang="en-US" sz="2000" dirty="0" smtClean="0">
                <a:latin typeface="Candara" panose="020E0502030303020204" pitchFamily="34" charset="0"/>
              </a:rPr>
              <a:t>The </a:t>
            </a:r>
            <a:r>
              <a:rPr lang="en-US" sz="2000" b="1" dirty="0" smtClean="0">
                <a:latin typeface="Candara" panose="020E0502030303020204" pitchFamily="34" charset="0"/>
              </a:rPr>
              <a:t>SNMP </a:t>
            </a:r>
            <a:r>
              <a:rPr lang="en-US" sz="2000" b="1" dirty="0">
                <a:latin typeface="Candara" panose="020E0502030303020204" pitchFamily="34" charset="0"/>
              </a:rPr>
              <a:t>management </a:t>
            </a:r>
            <a:r>
              <a:rPr lang="en-US" sz="2000" dirty="0">
                <a:latin typeface="Candara" panose="020E0502030303020204" pitchFamily="34" charset="0"/>
              </a:rPr>
              <a:t>from a system point </a:t>
            </a:r>
            <a:r>
              <a:rPr lang="en-US" sz="2000" dirty="0" smtClean="0">
                <a:latin typeface="Candara" panose="020E0502030303020204" pitchFamily="34" charset="0"/>
              </a:rPr>
              <a:t>of view</a:t>
            </a:r>
            <a:r>
              <a:rPr lang="en-US" sz="2000" dirty="0">
                <a:latin typeface="Candara" panose="020E0502030303020204" pitchFamily="34" charset="0"/>
              </a:rPr>
              <a:t>. We have opted to do this prior to discussing details of the other three models</a:t>
            </a:r>
            <a:r>
              <a:rPr lang="en-US" sz="2000" dirty="0" smtClean="0">
                <a:latin typeface="Candara" panose="020E0502030303020204" pitchFamily="34" charset="0"/>
              </a:rPr>
              <a:t>— </a:t>
            </a:r>
            <a:r>
              <a:rPr lang="en-US" sz="2000" b="1" dirty="0" smtClean="0">
                <a:latin typeface="Candara" panose="020E0502030303020204" pitchFamily="34" charset="0"/>
              </a:rPr>
              <a:t>information</a:t>
            </a:r>
            <a:r>
              <a:rPr lang="en-US" sz="2000" dirty="0">
                <a:latin typeface="Candara" panose="020E0502030303020204" pitchFamily="34" charset="0"/>
              </a:rPr>
              <a:t>, </a:t>
            </a:r>
            <a:r>
              <a:rPr lang="en-US" sz="2000" b="1" dirty="0" smtClean="0">
                <a:latin typeface="Candara" panose="020E0502030303020204" pitchFamily="34" charset="0"/>
              </a:rPr>
              <a:t>communication</a:t>
            </a:r>
            <a:r>
              <a:rPr lang="en-US" sz="2000" dirty="0">
                <a:latin typeface="Candara" panose="020E0502030303020204" pitchFamily="34" charset="0"/>
              </a:rPr>
              <a:t>, and </a:t>
            </a:r>
            <a:r>
              <a:rPr lang="en-US" sz="2000" b="1" dirty="0">
                <a:latin typeface="Candara" panose="020E0502030303020204" pitchFamily="34" charset="0"/>
              </a:rPr>
              <a:t>functional</a:t>
            </a:r>
            <a:r>
              <a:rPr lang="en-US" sz="2000" dirty="0">
                <a:latin typeface="Candara" panose="020E0502030303020204" pitchFamily="34" charset="0"/>
              </a:rPr>
              <a:t>, because it would help us to understand them better </a:t>
            </a:r>
            <a:r>
              <a:rPr lang="en-US" sz="2000" dirty="0" smtClean="0">
                <a:latin typeface="Candara" panose="020E0502030303020204" pitchFamily="34" charset="0"/>
              </a:rPr>
              <a:t>if we </a:t>
            </a:r>
            <a:r>
              <a:rPr lang="en-US" sz="2000" dirty="0">
                <a:latin typeface="Candara" panose="020E0502030303020204" pitchFamily="34" charset="0"/>
              </a:rPr>
              <a:t>have the </a:t>
            </a:r>
            <a:r>
              <a:rPr lang="en-US" sz="2000" b="1" dirty="0">
                <a:latin typeface="Candara" panose="020E0502030303020204" pitchFamily="34" charset="0"/>
              </a:rPr>
              <a:t>big </a:t>
            </a:r>
            <a:r>
              <a:rPr lang="en-US" sz="2000" b="1" dirty="0" smtClean="0">
                <a:latin typeface="Candara" panose="020E0502030303020204" pitchFamily="34" charset="0"/>
              </a:rPr>
              <a:t>picture </a:t>
            </a:r>
            <a:r>
              <a:rPr lang="en-US" sz="2000" dirty="0" smtClean="0">
                <a:latin typeface="Candara" panose="020E0502030303020204" pitchFamily="34" charset="0"/>
              </a:rPr>
              <a:t>first. </a:t>
            </a:r>
          </a:p>
          <a:p>
            <a:pPr>
              <a:spcAft>
                <a:spcPts val="600"/>
              </a:spcAft>
            </a:pPr>
            <a:r>
              <a:rPr lang="en-US" sz="2000" dirty="0" smtClean="0">
                <a:latin typeface="Candara" panose="020E0502030303020204" pitchFamily="34" charset="0"/>
              </a:rPr>
              <a:t>Figure </a:t>
            </a:r>
            <a:r>
              <a:rPr lang="en-US" sz="2000" dirty="0">
                <a:latin typeface="Candara" panose="020E0502030303020204" pitchFamily="34" charset="0"/>
              </a:rPr>
              <a:t>4.9 shows </a:t>
            </a:r>
            <a:r>
              <a:rPr lang="en-US" sz="2000" b="1" dirty="0">
                <a:solidFill>
                  <a:srgbClr val="0070C0"/>
                </a:solidFill>
                <a:latin typeface="Candara" panose="020E0502030303020204" pitchFamily="34" charset="0"/>
              </a:rPr>
              <a:t>SNMP network management architecture</a:t>
            </a:r>
            <a:r>
              <a:rPr lang="en-US" sz="2000" dirty="0">
                <a:latin typeface="Candara" panose="020E0502030303020204" pitchFamily="34" charset="0"/>
              </a:rPr>
              <a:t>. It portrays the </a:t>
            </a:r>
            <a:r>
              <a:rPr lang="en-US" sz="2000" b="1" dirty="0">
                <a:latin typeface="Candara" panose="020E0502030303020204" pitchFamily="34" charset="0"/>
              </a:rPr>
              <a:t>data path </a:t>
            </a:r>
            <a:r>
              <a:rPr lang="en-US" sz="2000" dirty="0">
                <a:latin typeface="Candara" panose="020E0502030303020204" pitchFamily="34" charset="0"/>
              </a:rPr>
              <a:t>between </a:t>
            </a:r>
            <a:r>
              <a:rPr lang="en-US" sz="2000" dirty="0" smtClean="0">
                <a:latin typeface="Candara" panose="020E0502030303020204" pitchFamily="34" charset="0"/>
              </a:rPr>
              <a:t>the </a:t>
            </a:r>
            <a:r>
              <a:rPr lang="en-US" sz="2000" b="1" dirty="0" smtClean="0">
                <a:latin typeface="Candara" panose="020E0502030303020204" pitchFamily="34" charset="0"/>
              </a:rPr>
              <a:t>manager </a:t>
            </a:r>
            <a:r>
              <a:rPr lang="en-US" sz="2000" b="1" dirty="0">
                <a:latin typeface="Candara" panose="020E0502030303020204" pitchFamily="34" charset="0"/>
              </a:rPr>
              <a:t>application process </a:t>
            </a:r>
            <a:r>
              <a:rPr lang="en-US" sz="2000" dirty="0">
                <a:latin typeface="Candara" panose="020E0502030303020204" pitchFamily="34" charset="0"/>
              </a:rPr>
              <a:t>and the </a:t>
            </a:r>
            <a:r>
              <a:rPr lang="en-US" sz="2000" b="1" dirty="0">
                <a:latin typeface="Candara" panose="020E0502030303020204" pitchFamily="34" charset="0"/>
              </a:rPr>
              <a:t>agent application process </a:t>
            </a:r>
            <a:r>
              <a:rPr lang="en-US" sz="2000" dirty="0">
                <a:latin typeface="Candara" panose="020E0502030303020204" pitchFamily="34" charset="0"/>
              </a:rPr>
              <a:t>via the </a:t>
            </a:r>
            <a:r>
              <a:rPr lang="en-US" sz="2000" b="1" dirty="0">
                <a:latin typeface="Candara" panose="020E0502030303020204" pitchFamily="34" charset="0"/>
              </a:rPr>
              <a:t>four transport function </a:t>
            </a:r>
            <a:r>
              <a:rPr lang="en-US" sz="2000" b="1" dirty="0" smtClean="0">
                <a:latin typeface="Candara" panose="020E0502030303020204" pitchFamily="34" charset="0"/>
              </a:rPr>
              <a:t>protocols:</a:t>
            </a:r>
            <a:r>
              <a:rPr lang="en-US" sz="2000" dirty="0" smtClean="0">
                <a:latin typeface="Candara" panose="020E0502030303020204" pitchFamily="34" charset="0"/>
              </a:rPr>
              <a:t> </a:t>
            </a:r>
            <a:r>
              <a:rPr lang="en-US" sz="2000" b="1" dirty="0" smtClean="0">
                <a:latin typeface="Candara" panose="020E0502030303020204" pitchFamily="34" charset="0"/>
              </a:rPr>
              <a:t>UDP</a:t>
            </a:r>
            <a:r>
              <a:rPr lang="en-US" sz="2000" dirty="0">
                <a:latin typeface="Candara" panose="020E0502030303020204" pitchFamily="34" charset="0"/>
              </a:rPr>
              <a:t>, </a:t>
            </a:r>
            <a:r>
              <a:rPr lang="en-US" sz="2000" b="1" dirty="0">
                <a:latin typeface="Candara" panose="020E0502030303020204" pitchFamily="34" charset="0"/>
              </a:rPr>
              <a:t>IP</a:t>
            </a:r>
            <a:r>
              <a:rPr lang="en-US" sz="2000" dirty="0">
                <a:latin typeface="Candara" panose="020E0502030303020204" pitchFamily="34" charset="0"/>
              </a:rPr>
              <a:t>, </a:t>
            </a:r>
            <a:r>
              <a:rPr lang="en-US" sz="2000" b="1" dirty="0">
                <a:latin typeface="Candara" panose="020E0502030303020204" pitchFamily="34" charset="0"/>
              </a:rPr>
              <a:t>Data Link Control (DLC</a:t>
            </a:r>
            <a:r>
              <a:rPr lang="en-US" sz="2000" dirty="0">
                <a:latin typeface="Candara" panose="020E0502030303020204" pitchFamily="34" charset="0"/>
              </a:rPr>
              <a:t>), and </a:t>
            </a:r>
            <a:r>
              <a:rPr lang="en-US" sz="2000" b="1" dirty="0">
                <a:latin typeface="Candara" panose="020E0502030303020204" pitchFamily="34" charset="0"/>
              </a:rPr>
              <a:t>Physical (PHY)</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600"/>
              </a:spcAft>
            </a:pPr>
            <a:r>
              <a:rPr lang="en-US" sz="2000" b="1" dirty="0" smtClean="0">
                <a:solidFill>
                  <a:srgbClr val="0070C0"/>
                </a:solidFill>
                <a:latin typeface="Candara" panose="020E0502030303020204" pitchFamily="34" charset="0"/>
              </a:rPr>
              <a:t>SNMP </a:t>
            </a:r>
            <a:r>
              <a:rPr lang="en-US" sz="2000" b="1" dirty="0">
                <a:solidFill>
                  <a:srgbClr val="0070C0"/>
                </a:solidFill>
                <a:latin typeface="Candara" panose="020E0502030303020204" pitchFamily="34" charset="0"/>
              </a:rPr>
              <a:t>protocol </a:t>
            </a:r>
            <a:r>
              <a:rPr lang="en-US" sz="2000" dirty="0">
                <a:latin typeface="Candara" panose="020E0502030303020204" pitchFamily="34" charset="0"/>
              </a:rPr>
              <a:t>has been intentionally designed to be </a:t>
            </a:r>
            <a:r>
              <a:rPr lang="en-US" sz="2000" b="1" dirty="0">
                <a:solidFill>
                  <a:srgbClr val="0070C0"/>
                </a:solidFill>
                <a:latin typeface="Candara" panose="020E0502030303020204" pitchFamily="34" charset="0"/>
              </a:rPr>
              <a:t>simple</a:t>
            </a:r>
            <a:r>
              <a:rPr lang="en-US" sz="2000" dirty="0">
                <a:solidFill>
                  <a:srgbClr val="0070C0"/>
                </a:solidFill>
                <a:latin typeface="Candara" panose="020E0502030303020204" pitchFamily="34" charset="0"/>
              </a:rPr>
              <a:t> </a:t>
            </a:r>
            <a:r>
              <a:rPr lang="en-US" sz="2000" dirty="0">
                <a:latin typeface="Candara" panose="020E0502030303020204" pitchFamily="34" charset="0"/>
              </a:rPr>
              <a:t>and </a:t>
            </a:r>
            <a:r>
              <a:rPr lang="en-US" sz="2000" b="1" dirty="0" smtClean="0">
                <a:solidFill>
                  <a:srgbClr val="0070C0"/>
                </a:solidFill>
                <a:latin typeface="Candara" panose="020E0502030303020204" pitchFamily="34" charset="0"/>
              </a:rPr>
              <a:t>versatile </a:t>
            </a:r>
            <a:r>
              <a:rPr lang="ar-SA" sz="2000" b="1" dirty="0">
                <a:solidFill>
                  <a:srgbClr val="0070C0"/>
                </a:solidFill>
                <a:latin typeface="Candara" panose="020E0502030303020204" pitchFamily="34" charset="0"/>
              </a:rPr>
              <a:t>متعدد الجوانب </a:t>
            </a:r>
            <a:r>
              <a:rPr lang="ar-SA" sz="2000" b="1" dirty="0" smtClean="0">
                <a:solidFill>
                  <a:srgbClr val="0070C0"/>
                </a:solidFill>
                <a:latin typeface="Candara" panose="020E0502030303020204" pitchFamily="34" charset="0"/>
              </a:rPr>
              <a:t>والاستعمالات</a:t>
            </a:r>
            <a:endParaRPr lang="en-US" sz="2000" b="1" dirty="0" smtClean="0">
              <a:solidFill>
                <a:srgbClr val="0070C0"/>
              </a:solidFill>
              <a:latin typeface="Candara" panose="020E0502030303020204" pitchFamily="34" charset="0"/>
            </a:endParaRPr>
          </a:p>
          <a:p>
            <a:pPr>
              <a:spcAft>
                <a:spcPts val="600"/>
              </a:spcAft>
            </a:pPr>
            <a:r>
              <a:rPr lang="en-US" sz="2000" b="1" dirty="0" smtClean="0">
                <a:solidFill>
                  <a:srgbClr val="669900"/>
                </a:solidFill>
                <a:latin typeface="Candara" panose="020E0502030303020204" pitchFamily="34" charset="0"/>
              </a:rPr>
              <a:t>Communication</a:t>
            </a:r>
            <a:r>
              <a:rPr lang="en-US" sz="2000" dirty="0" smtClean="0">
                <a:latin typeface="Candara" panose="020E0502030303020204" pitchFamily="34" charset="0"/>
              </a:rPr>
              <a:t> </a:t>
            </a:r>
            <a:r>
              <a:rPr lang="en-US" sz="2000" dirty="0">
                <a:latin typeface="Candara" panose="020E0502030303020204" pitchFamily="34" charset="0"/>
              </a:rPr>
              <a:t>of management </a:t>
            </a:r>
            <a:r>
              <a:rPr lang="en-US" sz="2000" dirty="0" smtClean="0">
                <a:latin typeface="Candara" panose="020E0502030303020204" pitchFamily="34" charset="0"/>
              </a:rPr>
              <a:t>information among </a:t>
            </a:r>
            <a:r>
              <a:rPr lang="en-US" sz="2000" dirty="0">
                <a:latin typeface="Candara" panose="020E0502030303020204" pitchFamily="34" charset="0"/>
              </a:rPr>
              <a:t>management entities is realized through </a:t>
            </a:r>
            <a:r>
              <a:rPr lang="en-US" sz="2000" b="1" dirty="0">
                <a:latin typeface="Candara" panose="020E0502030303020204" pitchFamily="34" charset="0"/>
              </a:rPr>
              <a:t>exchange </a:t>
            </a:r>
            <a:r>
              <a:rPr lang="en-US" sz="2000" b="1" dirty="0" smtClean="0">
                <a:latin typeface="Candara" panose="020E0502030303020204" pitchFamily="34" charset="0"/>
              </a:rPr>
              <a:t>of just </a:t>
            </a:r>
            <a:r>
              <a:rPr lang="en-US" sz="2000" b="1" dirty="0">
                <a:latin typeface="Candara" panose="020E0502030303020204" pitchFamily="34" charset="0"/>
              </a:rPr>
              <a:t>five protocol </a:t>
            </a:r>
            <a:r>
              <a:rPr lang="en-US" sz="2000" b="1" dirty="0" smtClean="0">
                <a:latin typeface="Candara" panose="020E0502030303020204" pitchFamily="34" charset="0"/>
              </a:rPr>
              <a:t>messages</a:t>
            </a:r>
            <a:r>
              <a:rPr lang="en-US" sz="2000" dirty="0" smtClean="0">
                <a:latin typeface="Candara" panose="020E0502030303020204" pitchFamily="34" charset="0"/>
              </a:rPr>
              <a:t>: </a:t>
            </a:r>
          </a:p>
          <a:p>
            <a:pPr marL="342900" lvl="5" indent="-342900">
              <a:spcAft>
                <a:spcPts val="600"/>
              </a:spcAft>
              <a:buFont typeface="Arial" panose="020B0604020202020204" pitchFamily="34" charset="0"/>
              <a:buChar char="•"/>
            </a:pPr>
            <a:r>
              <a:rPr lang="en-US" sz="2000" dirty="0" smtClean="0">
                <a:latin typeface="Candara" panose="020E0502030303020204" pitchFamily="34" charset="0"/>
              </a:rPr>
              <a:t>Three </a:t>
            </a:r>
            <a:r>
              <a:rPr lang="en-US" sz="2000" dirty="0">
                <a:latin typeface="Candara" panose="020E0502030303020204" pitchFamily="34" charset="0"/>
              </a:rPr>
              <a:t>of </a:t>
            </a:r>
            <a:r>
              <a:rPr lang="en-US" sz="2000" dirty="0" smtClean="0">
                <a:latin typeface="Candara" panose="020E0502030303020204" pitchFamily="34" charset="0"/>
              </a:rPr>
              <a:t>these (</a:t>
            </a:r>
            <a:r>
              <a:rPr lang="en-US" sz="2000" b="1" dirty="0" smtClean="0">
                <a:solidFill>
                  <a:srgbClr val="0070C0"/>
                </a:solidFill>
                <a:latin typeface="Candara" panose="020E0502030303020204" pitchFamily="34" charset="0"/>
              </a:rPr>
              <a:t>get-request</a:t>
            </a:r>
            <a:r>
              <a:rPr lang="en-US" sz="2000" b="1" dirty="0">
                <a:latin typeface="Candara" panose="020E0502030303020204" pitchFamily="34" charset="0"/>
              </a:rPr>
              <a:t>, </a:t>
            </a:r>
            <a:r>
              <a:rPr lang="en-US" sz="2000" b="1" dirty="0">
                <a:solidFill>
                  <a:srgbClr val="0070C0"/>
                </a:solidFill>
                <a:latin typeface="Candara" panose="020E0502030303020204" pitchFamily="34" charset="0"/>
              </a:rPr>
              <a:t>get-next-request</a:t>
            </a:r>
            <a:r>
              <a:rPr lang="en-US" sz="2000" b="1" dirty="0">
                <a:latin typeface="Candara" panose="020E0502030303020204" pitchFamily="34" charset="0"/>
              </a:rPr>
              <a:t>, </a:t>
            </a:r>
            <a:r>
              <a:rPr lang="en-US" sz="2000" dirty="0">
                <a:latin typeface="Candara" panose="020E0502030303020204" pitchFamily="34" charset="0"/>
              </a:rPr>
              <a:t>and</a:t>
            </a:r>
            <a:r>
              <a:rPr lang="en-US" sz="2000" b="1" dirty="0">
                <a:latin typeface="Candara" panose="020E0502030303020204" pitchFamily="34" charset="0"/>
              </a:rPr>
              <a:t> </a:t>
            </a:r>
            <a:r>
              <a:rPr lang="en-US" sz="2000" b="1" dirty="0">
                <a:solidFill>
                  <a:srgbClr val="0070C0"/>
                </a:solidFill>
                <a:latin typeface="Candara" panose="020E0502030303020204" pitchFamily="34" charset="0"/>
              </a:rPr>
              <a:t>set-request</a:t>
            </a:r>
            <a:r>
              <a:rPr lang="en-US" sz="2000" dirty="0">
                <a:latin typeface="Candara" panose="020E0502030303020204" pitchFamily="34" charset="0"/>
              </a:rPr>
              <a:t>) are initiated by the </a:t>
            </a:r>
            <a:r>
              <a:rPr lang="en-US" sz="2000" b="1" dirty="0">
                <a:latin typeface="Candara" panose="020E0502030303020204" pitchFamily="34" charset="0"/>
              </a:rPr>
              <a:t>manager application process</a:t>
            </a:r>
            <a:r>
              <a:rPr lang="en-US" sz="2000" dirty="0">
                <a:latin typeface="Candara" panose="020E0502030303020204" pitchFamily="34" charset="0"/>
              </a:rPr>
              <a:t>. </a:t>
            </a:r>
            <a:endParaRPr lang="en-US" sz="2000" dirty="0" smtClean="0">
              <a:latin typeface="Candara" panose="020E0502030303020204" pitchFamily="34" charset="0"/>
            </a:endParaRPr>
          </a:p>
          <a:p>
            <a:pPr marL="342900" lvl="5" indent="-342900">
              <a:spcAft>
                <a:spcPts val="600"/>
              </a:spcAft>
              <a:buFont typeface="Arial" panose="020B0604020202020204" pitchFamily="34" charset="0"/>
              <a:buChar char="•"/>
            </a:pPr>
            <a:r>
              <a:rPr lang="en-US" sz="2000" dirty="0" smtClean="0">
                <a:latin typeface="Candara" panose="020E0502030303020204" pitchFamily="34" charset="0"/>
              </a:rPr>
              <a:t>The other </a:t>
            </a:r>
            <a:r>
              <a:rPr lang="en-US" sz="2000" dirty="0">
                <a:latin typeface="Candara" panose="020E0502030303020204" pitchFamily="34" charset="0"/>
              </a:rPr>
              <a:t>two messages, </a:t>
            </a:r>
            <a:r>
              <a:rPr lang="en-US" sz="2000" b="1" dirty="0">
                <a:solidFill>
                  <a:srgbClr val="0070C0"/>
                </a:solidFill>
                <a:latin typeface="Candara" panose="020E0502030303020204" pitchFamily="34" charset="0"/>
              </a:rPr>
              <a:t>get-response</a:t>
            </a:r>
            <a:r>
              <a:rPr lang="en-US" sz="2000" dirty="0">
                <a:solidFill>
                  <a:srgbClr val="0070C0"/>
                </a:solidFill>
                <a:latin typeface="Candara" panose="020E0502030303020204" pitchFamily="34" charset="0"/>
              </a:rPr>
              <a:t> </a:t>
            </a:r>
            <a:r>
              <a:rPr lang="en-US" sz="2000" dirty="0">
                <a:latin typeface="Candara" panose="020E0502030303020204" pitchFamily="34" charset="0"/>
              </a:rPr>
              <a:t>and </a:t>
            </a:r>
            <a:r>
              <a:rPr lang="en-US" sz="2000" b="1" dirty="0">
                <a:solidFill>
                  <a:srgbClr val="0070C0"/>
                </a:solidFill>
                <a:latin typeface="Candara" panose="020E0502030303020204" pitchFamily="34" charset="0"/>
              </a:rPr>
              <a:t>trap</a:t>
            </a:r>
            <a:r>
              <a:rPr lang="en-US" sz="2000" dirty="0">
                <a:latin typeface="Candara" panose="020E0502030303020204" pitchFamily="34" charset="0"/>
              </a:rPr>
              <a:t>, are generated by the </a:t>
            </a:r>
            <a:r>
              <a:rPr lang="en-US" sz="2000" b="1" dirty="0">
                <a:latin typeface="Candara" panose="020E0502030303020204" pitchFamily="34" charset="0"/>
              </a:rPr>
              <a:t>agent process</a:t>
            </a:r>
            <a:r>
              <a:rPr lang="en-US" sz="2000" dirty="0">
                <a:latin typeface="Candara" panose="020E0502030303020204" pitchFamily="34" charset="0"/>
              </a:rPr>
              <a:t>. </a:t>
            </a:r>
            <a:endParaRPr lang="en-US" sz="2000" dirty="0" smtClean="0">
              <a:latin typeface="Candara" panose="020E0502030303020204" pitchFamily="34" charset="0"/>
            </a:endParaRPr>
          </a:p>
          <a:p>
            <a:pPr>
              <a:spcAft>
                <a:spcPts val="600"/>
              </a:spcAft>
            </a:pPr>
            <a:endParaRPr lang="en-US" sz="2000" b="1" dirty="0" smtClean="0">
              <a:latin typeface="Candara" panose="020E0502030303020204" pitchFamily="34" charset="0"/>
            </a:endParaRPr>
          </a:p>
          <a:p>
            <a:pPr>
              <a:spcAft>
                <a:spcPts val="600"/>
              </a:spcAft>
            </a:pPr>
            <a:r>
              <a:rPr lang="en-US" sz="2000" b="1" dirty="0" smtClean="0">
                <a:latin typeface="Candara" panose="020E0502030303020204" pitchFamily="34" charset="0"/>
              </a:rPr>
              <a:t>Message </a:t>
            </a:r>
            <a:r>
              <a:rPr lang="en-US" sz="2000" b="1" dirty="0">
                <a:latin typeface="Candara" panose="020E0502030303020204" pitchFamily="34" charset="0"/>
              </a:rPr>
              <a:t>generation </a:t>
            </a:r>
            <a:r>
              <a:rPr lang="en-US" sz="2000" dirty="0" smtClean="0">
                <a:latin typeface="Candara" panose="020E0502030303020204" pitchFamily="34" charset="0"/>
              </a:rPr>
              <a:t>is called </a:t>
            </a:r>
            <a:r>
              <a:rPr lang="en-US" sz="2000" dirty="0">
                <a:latin typeface="Candara" panose="020E0502030303020204" pitchFamily="34" charset="0"/>
              </a:rPr>
              <a:t>an </a:t>
            </a:r>
            <a:r>
              <a:rPr lang="en-US" sz="2000" b="1" dirty="0">
                <a:solidFill>
                  <a:srgbClr val="0070C0"/>
                </a:solidFill>
                <a:latin typeface="Candara" panose="020E0502030303020204" pitchFamily="34" charset="0"/>
              </a:rPr>
              <a:t>event</a:t>
            </a:r>
            <a:r>
              <a:rPr lang="en-US" sz="2000" dirty="0">
                <a:latin typeface="Candara" panose="020E0502030303020204" pitchFamily="34" charset="0"/>
              </a:rPr>
              <a:t>. In the </a:t>
            </a:r>
            <a:r>
              <a:rPr lang="en-US" sz="2000" b="1" dirty="0">
                <a:latin typeface="Candara" panose="020E0502030303020204" pitchFamily="34" charset="0"/>
              </a:rPr>
              <a:t>SNMP management scheme</a:t>
            </a:r>
            <a:r>
              <a:rPr lang="en-US" sz="2000" dirty="0">
                <a:latin typeface="Candara" panose="020E0502030303020204" pitchFamily="34" charset="0"/>
              </a:rPr>
              <a:t>, the </a:t>
            </a:r>
            <a:r>
              <a:rPr lang="en-US" sz="2000" b="1" dirty="0">
                <a:latin typeface="Candara" panose="020E0502030303020204" pitchFamily="34" charset="0"/>
              </a:rPr>
              <a:t>manager</a:t>
            </a:r>
            <a:r>
              <a:rPr lang="en-US" sz="2000" dirty="0">
                <a:latin typeface="Candara" panose="020E0502030303020204" pitchFamily="34" charset="0"/>
              </a:rPr>
              <a:t> monitors the network by </a:t>
            </a:r>
            <a:r>
              <a:rPr lang="en-US" sz="2000" b="1" dirty="0">
                <a:latin typeface="Candara" panose="020E0502030303020204" pitchFamily="34" charset="0"/>
              </a:rPr>
              <a:t>polling</a:t>
            </a:r>
            <a:r>
              <a:rPr lang="en-US" sz="2000" dirty="0">
                <a:latin typeface="Candara" panose="020E0502030303020204" pitchFamily="34" charset="0"/>
              </a:rPr>
              <a:t> </a:t>
            </a:r>
            <a:r>
              <a:rPr lang="en-US" sz="2000" dirty="0" smtClean="0">
                <a:latin typeface="Candara" panose="020E0502030303020204" pitchFamily="34" charset="0"/>
              </a:rPr>
              <a:t>the </a:t>
            </a:r>
            <a:r>
              <a:rPr lang="en-US" sz="2000" b="1" dirty="0" smtClean="0">
                <a:latin typeface="Candara" panose="020E0502030303020204" pitchFamily="34" charset="0"/>
              </a:rPr>
              <a:t>agents</a:t>
            </a:r>
            <a:r>
              <a:rPr lang="en-US" sz="2000" dirty="0" smtClean="0">
                <a:latin typeface="Candara" panose="020E0502030303020204" pitchFamily="34" charset="0"/>
              </a:rPr>
              <a:t> </a:t>
            </a:r>
            <a:r>
              <a:rPr lang="en-US" sz="2000" dirty="0">
                <a:latin typeface="Candara" panose="020E0502030303020204" pitchFamily="34" charset="0"/>
              </a:rPr>
              <a:t>as to their status and characteristics. However, efficiency is increased by agents generating </a:t>
            </a:r>
            <a:r>
              <a:rPr lang="en-US" sz="2000" dirty="0" smtClean="0">
                <a:solidFill>
                  <a:srgbClr val="996633"/>
                </a:solidFill>
                <a:latin typeface="Candara" panose="020E0502030303020204" pitchFamily="34" charset="0"/>
              </a:rPr>
              <a:t>unsolicited</a:t>
            </a:r>
            <a:r>
              <a:rPr lang="en-US" sz="2000" dirty="0" smtClean="0">
                <a:latin typeface="Candara" panose="020E0502030303020204" pitchFamily="34" charset="0"/>
              </a:rPr>
              <a:t> </a:t>
            </a:r>
            <a:r>
              <a:rPr lang="en-US" sz="2000" dirty="0">
                <a:latin typeface="Candara" panose="020E0502030303020204" pitchFamily="34" charset="0"/>
              </a:rPr>
              <a:t>alarm messages, i.e., </a:t>
            </a:r>
            <a:r>
              <a:rPr lang="en-US" sz="2000" b="1" dirty="0">
                <a:latin typeface="Candara" panose="020E0502030303020204" pitchFamily="34" charset="0"/>
              </a:rPr>
              <a:t>traps</a:t>
            </a:r>
            <a:r>
              <a:rPr lang="en-US" sz="2000" dirty="0">
                <a:latin typeface="Candara" panose="020E0502030303020204" pitchFamily="34" charset="0"/>
              </a:rPr>
              <a:t>. </a:t>
            </a:r>
            <a:endParaRPr lang="en-US" sz="2000" dirty="0" smtClean="0">
              <a:latin typeface="Candara" panose="020E0502030303020204" pitchFamily="34" charset="0"/>
            </a:endParaRPr>
          </a:p>
          <a:p>
            <a:pPr marL="457200" indent="-457200">
              <a:spcAft>
                <a:spcPts val="600"/>
              </a:spcAft>
              <a:buFont typeface="+mj-lt"/>
              <a:buAutoNum type="arabicPeriod"/>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get-request </a:t>
            </a:r>
            <a:r>
              <a:rPr lang="en-US" sz="2000" dirty="0">
                <a:solidFill>
                  <a:schemeClr val="tx1"/>
                </a:solidFill>
                <a:latin typeface="Candara" panose="020E0502030303020204" pitchFamily="34" charset="0"/>
              </a:rPr>
              <a:t>message</a:t>
            </a:r>
            <a:r>
              <a:rPr lang="en-US" sz="2000" b="1" dirty="0">
                <a:solidFill>
                  <a:srgbClr val="0070C0"/>
                </a:solidFill>
                <a:latin typeface="Candara" panose="020E0502030303020204" pitchFamily="34" charset="0"/>
              </a:rPr>
              <a:t> </a:t>
            </a:r>
            <a:r>
              <a:rPr lang="en-US" sz="2000" dirty="0">
                <a:latin typeface="Candara" panose="020E0502030303020204" pitchFamily="34" charset="0"/>
              </a:rPr>
              <a:t>is generated by the </a:t>
            </a:r>
            <a:r>
              <a:rPr lang="en-US" sz="2000" b="1" dirty="0">
                <a:latin typeface="Candara" panose="020E0502030303020204" pitchFamily="34" charset="0"/>
              </a:rPr>
              <a:t>management process </a:t>
            </a:r>
            <a:r>
              <a:rPr lang="en-US" sz="2000" dirty="0">
                <a:latin typeface="Candara" panose="020E0502030303020204" pitchFamily="34" charset="0"/>
              </a:rPr>
              <a:t>requesting the </a:t>
            </a:r>
            <a:r>
              <a:rPr lang="en-US" sz="2000" b="1" dirty="0">
                <a:latin typeface="Candara" panose="020E0502030303020204" pitchFamily="34" charset="0"/>
              </a:rPr>
              <a:t>value</a:t>
            </a:r>
            <a:r>
              <a:rPr lang="en-US" sz="2000" dirty="0">
                <a:latin typeface="Candara" panose="020E0502030303020204" pitchFamily="34" charset="0"/>
              </a:rPr>
              <a:t> of an </a:t>
            </a:r>
            <a:r>
              <a:rPr lang="en-US" sz="2000" b="1" dirty="0" smtClean="0">
                <a:latin typeface="Candara" panose="020E0502030303020204" pitchFamily="34" charset="0"/>
              </a:rPr>
              <a:t>object</a:t>
            </a:r>
            <a:r>
              <a:rPr lang="en-US" sz="2000" dirty="0" smtClean="0">
                <a:latin typeface="Candara" panose="020E0502030303020204" pitchFamily="34" charset="0"/>
              </a:rPr>
              <a:t>. The </a:t>
            </a:r>
            <a:r>
              <a:rPr lang="en-US" sz="2000" dirty="0">
                <a:latin typeface="Candara" panose="020E0502030303020204" pitchFamily="34" charset="0"/>
              </a:rPr>
              <a:t>value of an object is a </a:t>
            </a:r>
            <a:r>
              <a:rPr lang="en-US" sz="2000" b="1" dirty="0">
                <a:latin typeface="Candara" panose="020E0502030303020204" pitchFamily="34" charset="0"/>
              </a:rPr>
              <a:t>scalar variable</a:t>
            </a:r>
            <a:r>
              <a:rPr lang="en-US" sz="2000" dirty="0">
                <a:latin typeface="Candara" panose="020E0502030303020204" pitchFamily="34" charset="0"/>
              </a:rPr>
              <a:t>. System group parameters in Figure 4.2 are </a:t>
            </a:r>
            <a:r>
              <a:rPr lang="en-US" sz="2000" dirty="0" smtClean="0">
                <a:latin typeface="Candara" panose="020E0502030303020204" pitchFamily="34" charset="0"/>
              </a:rPr>
              <a:t>single-instance values </a:t>
            </a:r>
            <a:r>
              <a:rPr lang="en-US" sz="2000" dirty="0">
                <a:latin typeface="Candara" panose="020E0502030303020204" pitchFamily="34" charset="0"/>
              </a:rPr>
              <a:t>and are obtained using the get-request message.</a:t>
            </a:r>
          </a:p>
          <a:p>
            <a:pPr marL="457200" indent="-457200">
              <a:spcAft>
                <a:spcPts val="600"/>
              </a:spcAft>
              <a:buFont typeface="+mj-lt"/>
              <a:buAutoNum type="arabicPeriod"/>
            </a:pPr>
            <a:r>
              <a:rPr lang="en-US" sz="2000" dirty="0">
                <a:latin typeface="Candara" panose="020E0502030303020204" pitchFamily="34" charset="0"/>
              </a:rPr>
              <a:t>The </a:t>
            </a:r>
            <a:r>
              <a:rPr lang="en-US" sz="2000" b="1" dirty="0">
                <a:solidFill>
                  <a:srgbClr val="0070C0"/>
                </a:solidFill>
                <a:latin typeface="Candara" panose="020E0502030303020204" pitchFamily="34" charset="0"/>
              </a:rPr>
              <a:t>get-next-request</a:t>
            </a:r>
            <a:r>
              <a:rPr lang="en-US" sz="2000" dirty="0">
                <a:latin typeface="Candara" panose="020E0502030303020204" pitchFamily="34" charset="0"/>
              </a:rPr>
              <a:t>, or simply called </a:t>
            </a:r>
            <a:r>
              <a:rPr lang="en-US" sz="2000" b="1" dirty="0">
                <a:solidFill>
                  <a:srgbClr val="0070C0"/>
                </a:solidFill>
                <a:latin typeface="Candara" panose="020E0502030303020204" pitchFamily="34" charset="0"/>
              </a:rPr>
              <a:t>get-next</a:t>
            </a:r>
            <a:r>
              <a:rPr lang="en-US" sz="2000" dirty="0">
                <a:latin typeface="Candara" panose="020E0502030303020204" pitchFamily="34" charset="0"/>
              </a:rPr>
              <a:t>, is very similar to get-request. In many situations, </a:t>
            </a:r>
            <a:r>
              <a:rPr lang="en-US" sz="2000" dirty="0" smtClean="0">
                <a:latin typeface="Candara" panose="020E0502030303020204" pitchFamily="34" charset="0"/>
              </a:rPr>
              <a:t>an </a:t>
            </a:r>
            <a:r>
              <a:rPr lang="en-US" sz="2000" dirty="0" smtClean="0">
                <a:solidFill>
                  <a:srgbClr val="996633"/>
                </a:solidFill>
                <a:latin typeface="Candara" panose="020E0502030303020204" pitchFamily="34" charset="0"/>
              </a:rPr>
              <a:t>object </a:t>
            </a:r>
            <a:r>
              <a:rPr lang="en-US" sz="2000" dirty="0">
                <a:solidFill>
                  <a:srgbClr val="996633"/>
                </a:solidFill>
                <a:latin typeface="Candara" panose="020E0502030303020204" pitchFamily="34" charset="0"/>
              </a:rPr>
              <a:t>may have </a:t>
            </a:r>
            <a:r>
              <a:rPr lang="en-US" sz="2000" b="1" dirty="0">
                <a:solidFill>
                  <a:srgbClr val="996633"/>
                </a:solidFill>
                <a:latin typeface="Candara" panose="020E0502030303020204" pitchFamily="34" charset="0"/>
              </a:rPr>
              <a:t>multiple values</a:t>
            </a:r>
            <a:r>
              <a:rPr lang="en-US" sz="2000" b="1" dirty="0">
                <a:latin typeface="Candara" panose="020E0502030303020204" pitchFamily="34" charset="0"/>
              </a:rPr>
              <a:t> </a:t>
            </a:r>
            <a:r>
              <a:rPr lang="en-US" sz="2000" dirty="0">
                <a:latin typeface="Candara" panose="020E0502030303020204" pitchFamily="34" charset="0"/>
              </a:rPr>
              <a:t>because of multiple instances of the object</a:t>
            </a:r>
            <a:r>
              <a:rPr lang="en-US" sz="2000" dirty="0" smtClean="0">
                <a:latin typeface="Candara" panose="020E0502030303020204" pitchFamily="34" charset="0"/>
              </a:rPr>
              <a:t>.</a:t>
            </a:r>
          </a:p>
          <a:p>
            <a:pPr marL="457200" indent="-457200">
              <a:spcAft>
                <a:spcPts val="600"/>
              </a:spcAft>
              <a:buFont typeface="+mj-lt"/>
              <a:buAutoNum type="arabicPeriod"/>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set-request</a:t>
            </a:r>
            <a:r>
              <a:rPr lang="en-US" sz="2000" dirty="0">
                <a:solidFill>
                  <a:srgbClr val="0070C0"/>
                </a:solidFill>
                <a:latin typeface="Candara" panose="020E0502030303020204" pitchFamily="34" charset="0"/>
              </a:rPr>
              <a:t> </a:t>
            </a:r>
            <a:r>
              <a:rPr lang="en-US" sz="2000" dirty="0">
                <a:latin typeface="Candara" panose="020E0502030303020204" pitchFamily="34" charset="0"/>
              </a:rPr>
              <a:t>is generated by the management process </a:t>
            </a:r>
            <a:r>
              <a:rPr lang="en-US" sz="2000" dirty="0">
                <a:solidFill>
                  <a:srgbClr val="996633"/>
                </a:solidFill>
                <a:latin typeface="Candara" panose="020E0502030303020204" pitchFamily="34" charset="0"/>
              </a:rPr>
              <a:t>to initialize or </a:t>
            </a:r>
            <a:r>
              <a:rPr lang="en-US" sz="2000" b="1" dirty="0">
                <a:solidFill>
                  <a:srgbClr val="996633"/>
                </a:solidFill>
                <a:latin typeface="Candara" panose="020E0502030303020204" pitchFamily="34" charset="0"/>
              </a:rPr>
              <a:t>reset</a:t>
            </a:r>
            <a:r>
              <a:rPr lang="en-US" sz="2000" dirty="0">
                <a:solidFill>
                  <a:srgbClr val="996633"/>
                </a:solidFill>
                <a:latin typeface="Candara" panose="020E0502030303020204" pitchFamily="34" charset="0"/>
              </a:rPr>
              <a:t> the value of an </a:t>
            </a:r>
            <a:r>
              <a:rPr lang="en-US" sz="2000" dirty="0" smtClean="0">
                <a:solidFill>
                  <a:srgbClr val="996633"/>
                </a:solidFill>
                <a:latin typeface="Candara" panose="020E0502030303020204" pitchFamily="34" charset="0"/>
              </a:rPr>
              <a:t>object variable</a:t>
            </a:r>
            <a:r>
              <a:rPr lang="en-US" sz="2000" dirty="0">
                <a:solidFill>
                  <a:srgbClr val="996633"/>
                </a:solidFill>
                <a:latin typeface="Candara" panose="020E0502030303020204" pitchFamily="34" charset="0"/>
              </a:rPr>
              <a:t>. </a:t>
            </a:r>
          </a:p>
        </p:txBody>
      </p:sp>
      <p:sp>
        <p:nvSpPr>
          <p:cNvPr id="4" name="5-Point Star 3"/>
          <p:cNvSpPr/>
          <p:nvPr/>
        </p:nvSpPr>
        <p:spPr>
          <a:xfrm>
            <a:off x="11545824" y="97536"/>
            <a:ext cx="499872" cy="499872"/>
          </a:xfrm>
          <a:prstGeom prst="star5">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71" name="Shape 271"/>
          <p:cNvSpPr txBox="1"/>
          <p:nvPr/>
        </p:nvSpPr>
        <p:spPr>
          <a:xfrm>
            <a:off x="2320715" y="71716"/>
            <a:ext cx="7545904" cy="584200"/>
          </a:xfrm>
          <a:prstGeom prst="rect">
            <a:avLst/>
          </a:prstGeom>
          <a:noFill/>
          <a:ln>
            <a:noFill/>
          </a:ln>
        </p:spPr>
        <p:txBody>
          <a:bodyPr lIns="91425" tIns="45700" rIns="91425" bIns="45700" anchor="t" anchorCtr="0">
            <a:noAutofit/>
          </a:bodyPr>
          <a:lstStyle/>
          <a:p>
            <a:pPr algn="ctr">
              <a:buClr>
                <a:schemeClr val="dk1"/>
              </a:buClr>
              <a:buSzPct val="25000"/>
            </a:pPr>
            <a:r>
              <a:rPr lang="en-US" sz="2800" dirty="0" smtClean="0">
                <a:solidFill>
                  <a:srgbClr val="0070C0"/>
                </a:solidFill>
                <a:latin typeface="Candara" panose="020E0502030303020204" pitchFamily="34" charset="0"/>
              </a:rPr>
              <a:t>SNMPv1 </a:t>
            </a:r>
            <a:r>
              <a:rPr lang="en-US" sz="2800" dirty="0">
                <a:solidFill>
                  <a:srgbClr val="0070C0"/>
                </a:solidFill>
                <a:latin typeface="Candara" panose="020E0502030303020204" pitchFamily="34" charset="0"/>
              </a:rPr>
              <a:t>network management architecture</a:t>
            </a:r>
            <a:endParaRPr lang="en-US" sz="2800" dirty="0">
              <a:solidFill>
                <a:srgbClr val="0070C0"/>
              </a:solidFill>
              <a:latin typeface="Candara" panose="020E0502030303020204" pitchFamily="34" charset="0"/>
            </a:endParaRPr>
          </a:p>
        </p:txBody>
      </p:sp>
      <p:sp>
        <p:nvSpPr>
          <p:cNvPr id="3" name="TextBox 2"/>
          <p:cNvSpPr txBox="1"/>
          <p:nvPr/>
        </p:nvSpPr>
        <p:spPr>
          <a:xfrm>
            <a:off x="150845" y="727632"/>
            <a:ext cx="7767139" cy="4493538"/>
          </a:xfrm>
          <a:prstGeom prst="rect">
            <a:avLst/>
          </a:prstGeom>
          <a:noFill/>
        </p:spPr>
        <p:txBody>
          <a:bodyPr wrap="square" rtlCol="0">
            <a:spAutoFit/>
          </a:bodyPr>
          <a:lstStyle/>
          <a:p>
            <a:pPr>
              <a:spcAft>
                <a:spcPts val="600"/>
              </a:spcAft>
            </a:pPr>
            <a:r>
              <a:rPr lang="en-US" sz="1600" dirty="0" smtClean="0">
                <a:latin typeface="Candara" panose="020E0502030303020204" pitchFamily="34" charset="0"/>
              </a:rPr>
              <a:t>the </a:t>
            </a:r>
            <a:r>
              <a:rPr lang="en-US" sz="1600" b="1" dirty="0">
                <a:latin typeface="Candara" panose="020E0502030303020204" pitchFamily="34" charset="0"/>
              </a:rPr>
              <a:t>data path </a:t>
            </a:r>
            <a:r>
              <a:rPr lang="en-US" sz="1600" dirty="0">
                <a:latin typeface="Candara" panose="020E0502030303020204" pitchFamily="34" charset="0"/>
              </a:rPr>
              <a:t>between </a:t>
            </a:r>
            <a:r>
              <a:rPr lang="en-US" sz="1600" dirty="0" smtClean="0">
                <a:latin typeface="Candara" panose="020E0502030303020204" pitchFamily="34" charset="0"/>
              </a:rPr>
              <a:t>the </a:t>
            </a:r>
            <a:r>
              <a:rPr lang="en-US" sz="1600" b="1" dirty="0" smtClean="0">
                <a:latin typeface="Candara" panose="020E0502030303020204" pitchFamily="34" charset="0"/>
              </a:rPr>
              <a:t>manager </a:t>
            </a:r>
            <a:r>
              <a:rPr lang="en-US" sz="1600" b="1" dirty="0">
                <a:latin typeface="Candara" panose="020E0502030303020204" pitchFamily="34" charset="0"/>
              </a:rPr>
              <a:t>application process </a:t>
            </a:r>
            <a:r>
              <a:rPr lang="en-US" sz="1600" dirty="0">
                <a:latin typeface="Candara" panose="020E0502030303020204" pitchFamily="34" charset="0"/>
              </a:rPr>
              <a:t>and the </a:t>
            </a:r>
            <a:r>
              <a:rPr lang="en-US" sz="1600" b="1" dirty="0">
                <a:latin typeface="Candara" panose="020E0502030303020204" pitchFamily="34" charset="0"/>
              </a:rPr>
              <a:t>agent application process </a:t>
            </a:r>
            <a:r>
              <a:rPr lang="en-US" sz="1600" dirty="0">
                <a:latin typeface="Candara" panose="020E0502030303020204" pitchFamily="34" charset="0"/>
              </a:rPr>
              <a:t>via the </a:t>
            </a:r>
            <a:r>
              <a:rPr lang="en-US" sz="1600" b="1" dirty="0">
                <a:latin typeface="Candara" panose="020E0502030303020204" pitchFamily="34" charset="0"/>
              </a:rPr>
              <a:t>four </a:t>
            </a:r>
            <a:r>
              <a:rPr lang="en-US" sz="1600" dirty="0">
                <a:latin typeface="Candara" panose="020E0502030303020204" pitchFamily="34" charset="0"/>
              </a:rPr>
              <a:t>transport function </a:t>
            </a:r>
            <a:r>
              <a:rPr lang="en-US" sz="1600" dirty="0" smtClean="0">
                <a:latin typeface="Candara" panose="020E0502030303020204" pitchFamily="34" charset="0"/>
              </a:rPr>
              <a:t>protocols</a:t>
            </a:r>
            <a:r>
              <a:rPr lang="en-US" sz="1600" b="1" dirty="0" smtClean="0">
                <a:latin typeface="Candara" panose="020E0502030303020204" pitchFamily="34" charset="0"/>
              </a:rPr>
              <a:t>:</a:t>
            </a:r>
            <a:r>
              <a:rPr lang="en-US" sz="1600" dirty="0" smtClean="0">
                <a:latin typeface="Candara" panose="020E0502030303020204" pitchFamily="34" charset="0"/>
              </a:rPr>
              <a:t> </a:t>
            </a:r>
            <a:r>
              <a:rPr lang="en-US" sz="1600" b="1" dirty="0" smtClean="0">
                <a:latin typeface="Candara" panose="020E0502030303020204" pitchFamily="34" charset="0"/>
              </a:rPr>
              <a:t>UDP</a:t>
            </a:r>
            <a:r>
              <a:rPr lang="en-US" sz="1600" dirty="0">
                <a:latin typeface="Candara" panose="020E0502030303020204" pitchFamily="34" charset="0"/>
              </a:rPr>
              <a:t>, </a:t>
            </a:r>
            <a:r>
              <a:rPr lang="en-US" sz="1600" b="1" dirty="0">
                <a:latin typeface="Candara" panose="020E0502030303020204" pitchFamily="34" charset="0"/>
              </a:rPr>
              <a:t>IP</a:t>
            </a:r>
            <a:r>
              <a:rPr lang="en-US" sz="1600" dirty="0">
                <a:latin typeface="Candara" panose="020E0502030303020204" pitchFamily="34" charset="0"/>
              </a:rPr>
              <a:t>, </a:t>
            </a:r>
            <a:r>
              <a:rPr lang="en-US" sz="1600" b="1" dirty="0">
                <a:latin typeface="Candara" panose="020E0502030303020204" pitchFamily="34" charset="0"/>
              </a:rPr>
              <a:t>Data Link Control (DLC</a:t>
            </a:r>
            <a:r>
              <a:rPr lang="en-US" sz="1600" dirty="0">
                <a:latin typeface="Candara" panose="020E0502030303020204" pitchFamily="34" charset="0"/>
              </a:rPr>
              <a:t>), and </a:t>
            </a:r>
            <a:r>
              <a:rPr lang="en-US" sz="1600" b="1" dirty="0">
                <a:latin typeface="Candara" panose="020E0502030303020204" pitchFamily="34" charset="0"/>
              </a:rPr>
              <a:t>Physical (PHY)</a:t>
            </a:r>
            <a:r>
              <a:rPr lang="en-US" sz="1600" dirty="0">
                <a:latin typeface="Candara" panose="020E0502030303020204" pitchFamily="34" charset="0"/>
              </a:rPr>
              <a:t>. </a:t>
            </a:r>
            <a:endParaRPr lang="en-US" sz="1600" dirty="0" smtClean="0">
              <a:latin typeface="Candara" panose="020E0502030303020204" pitchFamily="34" charset="0"/>
            </a:endParaRPr>
          </a:p>
          <a:p>
            <a:pPr>
              <a:spcAft>
                <a:spcPts val="600"/>
              </a:spcAft>
            </a:pPr>
            <a:r>
              <a:rPr lang="en-US" sz="1600" b="1" dirty="0" smtClean="0">
                <a:solidFill>
                  <a:srgbClr val="0070C0"/>
                </a:solidFill>
                <a:latin typeface="Candara" panose="020E0502030303020204" pitchFamily="34" charset="0"/>
              </a:rPr>
              <a:t>SNMP </a:t>
            </a:r>
            <a:r>
              <a:rPr lang="en-US" sz="1600" b="1" dirty="0">
                <a:solidFill>
                  <a:srgbClr val="0070C0"/>
                </a:solidFill>
                <a:latin typeface="Candara" panose="020E0502030303020204" pitchFamily="34" charset="0"/>
              </a:rPr>
              <a:t>protocol </a:t>
            </a:r>
            <a:r>
              <a:rPr lang="en-US" sz="1600" dirty="0">
                <a:latin typeface="Candara" panose="020E0502030303020204" pitchFamily="34" charset="0"/>
              </a:rPr>
              <a:t>has been intentionally designed to be </a:t>
            </a:r>
            <a:r>
              <a:rPr lang="en-US" sz="1600" b="1" dirty="0">
                <a:solidFill>
                  <a:srgbClr val="0070C0"/>
                </a:solidFill>
                <a:latin typeface="Candara" panose="020E0502030303020204" pitchFamily="34" charset="0"/>
              </a:rPr>
              <a:t>simple</a:t>
            </a:r>
            <a:r>
              <a:rPr lang="en-US" sz="1600" dirty="0">
                <a:solidFill>
                  <a:srgbClr val="0070C0"/>
                </a:solidFill>
                <a:latin typeface="Candara" panose="020E0502030303020204" pitchFamily="34" charset="0"/>
              </a:rPr>
              <a:t> </a:t>
            </a:r>
            <a:r>
              <a:rPr lang="en-US" sz="1600" dirty="0">
                <a:latin typeface="Candara" panose="020E0502030303020204" pitchFamily="34" charset="0"/>
              </a:rPr>
              <a:t>and </a:t>
            </a:r>
            <a:r>
              <a:rPr lang="en-US" sz="1600" b="1" dirty="0" smtClean="0">
                <a:solidFill>
                  <a:srgbClr val="0070C0"/>
                </a:solidFill>
                <a:latin typeface="Candara" panose="020E0502030303020204" pitchFamily="34" charset="0"/>
              </a:rPr>
              <a:t>versatile </a:t>
            </a:r>
            <a:r>
              <a:rPr lang="ar-SA" sz="1600" b="1" dirty="0">
                <a:solidFill>
                  <a:srgbClr val="0070C0"/>
                </a:solidFill>
                <a:latin typeface="Candara" panose="020E0502030303020204" pitchFamily="34" charset="0"/>
              </a:rPr>
              <a:t>متعدد الجوانب </a:t>
            </a:r>
            <a:r>
              <a:rPr lang="ar-SA" sz="1600" b="1" dirty="0" smtClean="0">
                <a:solidFill>
                  <a:srgbClr val="0070C0"/>
                </a:solidFill>
                <a:latin typeface="Candara" panose="020E0502030303020204" pitchFamily="34" charset="0"/>
              </a:rPr>
              <a:t>والاستعمالات</a:t>
            </a:r>
            <a:endParaRPr lang="en-US" sz="1600" b="1" dirty="0" smtClean="0">
              <a:solidFill>
                <a:srgbClr val="0070C0"/>
              </a:solidFill>
              <a:latin typeface="Candara" panose="020E0502030303020204" pitchFamily="34" charset="0"/>
            </a:endParaRPr>
          </a:p>
          <a:p>
            <a:pPr>
              <a:spcAft>
                <a:spcPts val="600"/>
              </a:spcAft>
            </a:pPr>
            <a:r>
              <a:rPr lang="en-US" sz="1600" b="1" dirty="0" smtClean="0">
                <a:solidFill>
                  <a:srgbClr val="669900"/>
                </a:solidFill>
                <a:latin typeface="Candara" panose="020E0502030303020204" pitchFamily="34" charset="0"/>
              </a:rPr>
              <a:t>Communication</a:t>
            </a:r>
            <a:r>
              <a:rPr lang="en-US" sz="1600" dirty="0" smtClean="0">
                <a:latin typeface="Candara" panose="020E0502030303020204" pitchFamily="34" charset="0"/>
              </a:rPr>
              <a:t> </a:t>
            </a:r>
            <a:r>
              <a:rPr lang="en-US" sz="1600" dirty="0">
                <a:latin typeface="Candara" panose="020E0502030303020204" pitchFamily="34" charset="0"/>
              </a:rPr>
              <a:t>of management </a:t>
            </a:r>
            <a:r>
              <a:rPr lang="en-US" sz="1600" dirty="0" smtClean="0">
                <a:latin typeface="Candara" panose="020E0502030303020204" pitchFamily="34" charset="0"/>
              </a:rPr>
              <a:t>information among </a:t>
            </a:r>
            <a:r>
              <a:rPr lang="en-US" sz="1600" dirty="0">
                <a:latin typeface="Candara" panose="020E0502030303020204" pitchFamily="34" charset="0"/>
              </a:rPr>
              <a:t>management entities is realized through </a:t>
            </a:r>
            <a:r>
              <a:rPr lang="en-US" sz="1600" b="1" dirty="0">
                <a:latin typeface="Candara" panose="020E0502030303020204" pitchFamily="34" charset="0"/>
              </a:rPr>
              <a:t>exchange </a:t>
            </a:r>
            <a:r>
              <a:rPr lang="en-US" sz="1600" b="1" dirty="0" smtClean="0">
                <a:latin typeface="Candara" panose="020E0502030303020204" pitchFamily="34" charset="0"/>
              </a:rPr>
              <a:t>of just </a:t>
            </a:r>
            <a:r>
              <a:rPr lang="en-US" sz="1600" b="1" dirty="0">
                <a:latin typeface="Candara" panose="020E0502030303020204" pitchFamily="34" charset="0"/>
              </a:rPr>
              <a:t>five protocol </a:t>
            </a:r>
            <a:r>
              <a:rPr lang="en-US" sz="1600" b="1" dirty="0" smtClean="0">
                <a:latin typeface="Candara" panose="020E0502030303020204" pitchFamily="34" charset="0"/>
              </a:rPr>
              <a:t>messages</a:t>
            </a:r>
            <a:r>
              <a:rPr lang="en-US" sz="1600" dirty="0" smtClean="0">
                <a:latin typeface="Candara" panose="020E0502030303020204" pitchFamily="34" charset="0"/>
              </a:rPr>
              <a:t>: </a:t>
            </a:r>
            <a:endParaRPr lang="en-US" sz="1600" b="1" dirty="0" smtClean="0">
              <a:latin typeface="Candara" panose="020E0502030303020204" pitchFamily="34" charset="0"/>
            </a:endParaRPr>
          </a:p>
          <a:p>
            <a:pPr>
              <a:spcAft>
                <a:spcPts val="600"/>
              </a:spcAft>
            </a:pPr>
            <a:r>
              <a:rPr lang="en-US" sz="1600" b="1" dirty="0" smtClean="0">
                <a:latin typeface="Candara" panose="020E0502030303020204" pitchFamily="34" charset="0"/>
              </a:rPr>
              <a:t>Message </a:t>
            </a:r>
            <a:r>
              <a:rPr lang="en-US" sz="1600" b="1" dirty="0">
                <a:latin typeface="Candara" panose="020E0502030303020204" pitchFamily="34" charset="0"/>
              </a:rPr>
              <a:t>generation </a:t>
            </a:r>
            <a:r>
              <a:rPr lang="en-US" sz="1600" dirty="0" smtClean="0">
                <a:latin typeface="Candara" panose="020E0502030303020204" pitchFamily="34" charset="0"/>
              </a:rPr>
              <a:t>is called </a:t>
            </a:r>
            <a:r>
              <a:rPr lang="en-US" sz="1600" dirty="0">
                <a:latin typeface="Candara" panose="020E0502030303020204" pitchFamily="34" charset="0"/>
              </a:rPr>
              <a:t>an </a:t>
            </a:r>
            <a:r>
              <a:rPr lang="en-US" sz="1600" b="1" dirty="0">
                <a:solidFill>
                  <a:srgbClr val="0070C0"/>
                </a:solidFill>
                <a:latin typeface="Candara" panose="020E0502030303020204" pitchFamily="34" charset="0"/>
              </a:rPr>
              <a:t>event</a:t>
            </a:r>
            <a:r>
              <a:rPr lang="en-US" sz="1600" dirty="0">
                <a:latin typeface="Candara" panose="020E0502030303020204" pitchFamily="34" charset="0"/>
              </a:rPr>
              <a:t>. In the </a:t>
            </a:r>
            <a:r>
              <a:rPr lang="en-US" sz="1600" b="1" dirty="0">
                <a:latin typeface="Candara" panose="020E0502030303020204" pitchFamily="34" charset="0"/>
              </a:rPr>
              <a:t>SNMP management scheme</a:t>
            </a:r>
            <a:r>
              <a:rPr lang="en-US" sz="1600" dirty="0">
                <a:latin typeface="Candara" panose="020E0502030303020204" pitchFamily="34" charset="0"/>
              </a:rPr>
              <a:t>, the </a:t>
            </a:r>
            <a:r>
              <a:rPr lang="en-US" sz="1600" b="1" dirty="0">
                <a:latin typeface="Candara" panose="020E0502030303020204" pitchFamily="34" charset="0"/>
              </a:rPr>
              <a:t>manager</a:t>
            </a:r>
            <a:r>
              <a:rPr lang="en-US" sz="1600" dirty="0">
                <a:latin typeface="Candara" panose="020E0502030303020204" pitchFamily="34" charset="0"/>
              </a:rPr>
              <a:t> monitors the network by </a:t>
            </a:r>
            <a:r>
              <a:rPr lang="en-US" sz="1600" b="1" dirty="0">
                <a:latin typeface="Candara" panose="020E0502030303020204" pitchFamily="34" charset="0"/>
              </a:rPr>
              <a:t>polling</a:t>
            </a:r>
            <a:r>
              <a:rPr lang="en-US" sz="1600" dirty="0">
                <a:latin typeface="Candara" panose="020E0502030303020204" pitchFamily="34" charset="0"/>
              </a:rPr>
              <a:t> </a:t>
            </a:r>
            <a:r>
              <a:rPr lang="en-US" sz="1600" dirty="0" smtClean="0">
                <a:latin typeface="Candara" panose="020E0502030303020204" pitchFamily="34" charset="0"/>
              </a:rPr>
              <a:t>the </a:t>
            </a:r>
            <a:r>
              <a:rPr lang="en-US" sz="1600" b="1" dirty="0" smtClean="0">
                <a:latin typeface="Candara" panose="020E0502030303020204" pitchFamily="34" charset="0"/>
              </a:rPr>
              <a:t>agents</a:t>
            </a:r>
            <a:r>
              <a:rPr lang="en-US" sz="1600" dirty="0" smtClean="0">
                <a:latin typeface="Candara" panose="020E0502030303020204" pitchFamily="34" charset="0"/>
              </a:rPr>
              <a:t> </a:t>
            </a:r>
            <a:r>
              <a:rPr lang="en-US" sz="1600" dirty="0">
                <a:latin typeface="Candara" panose="020E0502030303020204" pitchFamily="34" charset="0"/>
              </a:rPr>
              <a:t>as to their status and characteristics. However, efficiency is increased by agents generating </a:t>
            </a:r>
            <a:r>
              <a:rPr lang="en-US" sz="1600" dirty="0" smtClean="0">
                <a:solidFill>
                  <a:srgbClr val="996633"/>
                </a:solidFill>
                <a:latin typeface="Candara" panose="020E0502030303020204" pitchFamily="34" charset="0"/>
              </a:rPr>
              <a:t>unsolicited</a:t>
            </a:r>
            <a:r>
              <a:rPr lang="en-US" sz="1600" dirty="0" smtClean="0">
                <a:latin typeface="Candara" panose="020E0502030303020204" pitchFamily="34" charset="0"/>
              </a:rPr>
              <a:t> </a:t>
            </a:r>
            <a:r>
              <a:rPr lang="en-US" sz="1600" dirty="0">
                <a:latin typeface="Candara" panose="020E0502030303020204" pitchFamily="34" charset="0"/>
              </a:rPr>
              <a:t>alarm messages, i.e., </a:t>
            </a:r>
            <a:r>
              <a:rPr lang="en-US" sz="1600" b="1" dirty="0">
                <a:latin typeface="Candara" panose="020E0502030303020204" pitchFamily="34" charset="0"/>
              </a:rPr>
              <a:t>traps</a:t>
            </a:r>
            <a:r>
              <a:rPr lang="en-US" sz="1600" dirty="0">
                <a:latin typeface="Candara" panose="020E0502030303020204" pitchFamily="34" charset="0"/>
              </a:rPr>
              <a:t>. </a:t>
            </a:r>
            <a:endParaRPr lang="en-US" sz="1600" dirty="0" smtClean="0">
              <a:latin typeface="Candara" panose="020E0502030303020204" pitchFamily="34" charset="0"/>
            </a:endParaRPr>
          </a:p>
          <a:p>
            <a:pPr marL="457200" indent="-457200">
              <a:spcAft>
                <a:spcPts val="600"/>
              </a:spcAft>
              <a:buFont typeface="+mj-lt"/>
              <a:buAutoNum type="arabicPeriod"/>
            </a:pPr>
            <a:r>
              <a:rPr lang="en-US" sz="1600" dirty="0" smtClean="0">
                <a:latin typeface="Candara" panose="020E0502030303020204" pitchFamily="34" charset="0"/>
              </a:rPr>
              <a:t>The </a:t>
            </a:r>
            <a:r>
              <a:rPr lang="en-US" sz="1600" b="1" dirty="0">
                <a:solidFill>
                  <a:srgbClr val="0070C0"/>
                </a:solidFill>
                <a:latin typeface="Candara" panose="020E0502030303020204" pitchFamily="34" charset="0"/>
              </a:rPr>
              <a:t>get-request </a:t>
            </a:r>
            <a:r>
              <a:rPr lang="en-US" sz="1600" dirty="0">
                <a:solidFill>
                  <a:schemeClr val="tx1"/>
                </a:solidFill>
                <a:latin typeface="Candara" panose="020E0502030303020204" pitchFamily="34" charset="0"/>
              </a:rPr>
              <a:t>message</a:t>
            </a:r>
            <a:r>
              <a:rPr lang="en-US" sz="1600" b="1" dirty="0">
                <a:solidFill>
                  <a:srgbClr val="0070C0"/>
                </a:solidFill>
                <a:latin typeface="Candara" panose="020E0502030303020204" pitchFamily="34" charset="0"/>
              </a:rPr>
              <a:t> </a:t>
            </a:r>
            <a:r>
              <a:rPr lang="en-US" sz="1600" dirty="0">
                <a:latin typeface="Candara" panose="020E0502030303020204" pitchFamily="34" charset="0"/>
              </a:rPr>
              <a:t>is generated by the </a:t>
            </a:r>
            <a:r>
              <a:rPr lang="en-US" sz="1600" b="1" dirty="0">
                <a:latin typeface="Candara" panose="020E0502030303020204" pitchFamily="34" charset="0"/>
              </a:rPr>
              <a:t>management process </a:t>
            </a:r>
            <a:r>
              <a:rPr lang="en-US" sz="1600" dirty="0">
                <a:latin typeface="Candara" panose="020E0502030303020204" pitchFamily="34" charset="0"/>
              </a:rPr>
              <a:t>requesting the </a:t>
            </a:r>
            <a:r>
              <a:rPr lang="en-US" sz="1600" b="1" dirty="0">
                <a:latin typeface="Candara" panose="020E0502030303020204" pitchFamily="34" charset="0"/>
              </a:rPr>
              <a:t>value</a:t>
            </a:r>
            <a:r>
              <a:rPr lang="en-US" sz="1600" dirty="0">
                <a:latin typeface="Candara" panose="020E0502030303020204" pitchFamily="34" charset="0"/>
              </a:rPr>
              <a:t> of an </a:t>
            </a:r>
            <a:r>
              <a:rPr lang="en-US" sz="1600" b="1" dirty="0" smtClean="0">
                <a:latin typeface="Candara" panose="020E0502030303020204" pitchFamily="34" charset="0"/>
              </a:rPr>
              <a:t>object</a:t>
            </a:r>
            <a:r>
              <a:rPr lang="en-US" sz="1600" dirty="0" smtClean="0">
                <a:latin typeface="Candara" panose="020E0502030303020204" pitchFamily="34" charset="0"/>
              </a:rPr>
              <a:t>. The </a:t>
            </a:r>
            <a:r>
              <a:rPr lang="en-US" sz="1600" dirty="0">
                <a:latin typeface="Candara" panose="020E0502030303020204" pitchFamily="34" charset="0"/>
              </a:rPr>
              <a:t>value of an object is a </a:t>
            </a:r>
            <a:r>
              <a:rPr lang="en-US" sz="1600" b="1" dirty="0">
                <a:latin typeface="Candara" panose="020E0502030303020204" pitchFamily="34" charset="0"/>
              </a:rPr>
              <a:t>scalar variable</a:t>
            </a:r>
            <a:r>
              <a:rPr lang="en-US" sz="1600" dirty="0">
                <a:latin typeface="Candara" panose="020E0502030303020204" pitchFamily="34" charset="0"/>
              </a:rPr>
              <a:t>. </a:t>
            </a:r>
            <a:endParaRPr lang="ar-SA" sz="1600" dirty="0" smtClean="0">
              <a:latin typeface="Candara" panose="020E0502030303020204" pitchFamily="34" charset="0"/>
            </a:endParaRPr>
          </a:p>
          <a:p>
            <a:pPr marL="457200" indent="-457200">
              <a:spcAft>
                <a:spcPts val="600"/>
              </a:spcAft>
              <a:buFont typeface="+mj-lt"/>
              <a:buAutoNum type="arabicPeriod"/>
            </a:pPr>
            <a:r>
              <a:rPr lang="en-US" sz="1600" dirty="0" smtClean="0">
                <a:latin typeface="Candara" panose="020E0502030303020204" pitchFamily="34" charset="0"/>
              </a:rPr>
              <a:t>The </a:t>
            </a:r>
            <a:r>
              <a:rPr lang="en-US" sz="1600" b="1" dirty="0">
                <a:solidFill>
                  <a:srgbClr val="0070C0"/>
                </a:solidFill>
                <a:latin typeface="Candara" panose="020E0502030303020204" pitchFamily="34" charset="0"/>
              </a:rPr>
              <a:t>get-next-request</a:t>
            </a:r>
            <a:r>
              <a:rPr lang="en-US" sz="1600" dirty="0">
                <a:latin typeface="Candara" panose="020E0502030303020204" pitchFamily="34" charset="0"/>
              </a:rPr>
              <a:t>, </a:t>
            </a:r>
            <a:r>
              <a:rPr lang="en-US" sz="1600" dirty="0" smtClean="0">
                <a:latin typeface="Candara" panose="020E0502030303020204" pitchFamily="34" charset="0"/>
              </a:rPr>
              <a:t>an </a:t>
            </a:r>
            <a:r>
              <a:rPr lang="en-US" sz="1600" dirty="0" smtClean="0">
                <a:solidFill>
                  <a:srgbClr val="996633"/>
                </a:solidFill>
                <a:latin typeface="Candara" panose="020E0502030303020204" pitchFamily="34" charset="0"/>
              </a:rPr>
              <a:t>object </a:t>
            </a:r>
            <a:r>
              <a:rPr lang="en-US" sz="1600" dirty="0">
                <a:solidFill>
                  <a:srgbClr val="996633"/>
                </a:solidFill>
                <a:latin typeface="Candara" panose="020E0502030303020204" pitchFamily="34" charset="0"/>
              </a:rPr>
              <a:t>may have </a:t>
            </a:r>
            <a:r>
              <a:rPr lang="en-US" sz="1600" b="1" dirty="0">
                <a:solidFill>
                  <a:srgbClr val="996633"/>
                </a:solidFill>
                <a:latin typeface="Candara" panose="020E0502030303020204" pitchFamily="34" charset="0"/>
              </a:rPr>
              <a:t>multiple values</a:t>
            </a:r>
            <a:r>
              <a:rPr lang="en-US" sz="1600" b="1" dirty="0">
                <a:latin typeface="Candara" panose="020E0502030303020204" pitchFamily="34" charset="0"/>
              </a:rPr>
              <a:t> </a:t>
            </a:r>
            <a:r>
              <a:rPr lang="en-US" sz="1600" dirty="0">
                <a:latin typeface="Candara" panose="020E0502030303020204" pitchFamily="34" charset="0"/>
              </a:rPr>
              <a:t>because of multiple instances of the object</a:t>
            </a:r>
            <a:r>
              <a:rPr lang="en-US" sz="1600" dirty="0" smtClean="0">
                <a:latin typeface="Candara" panose="020E0502030303020204" pitchFamily="34" charset="0"/>
              </a:rPr>
              <a:t>.</a:t>
            </a:r>
          </a:p>
          <a:p>
            <a:pPr marL="457200" indent="-457200">
              <a:spcAft>
                <a:spcPts val="600"/>
              </a:spcAft>
              <a:buFont typeface="+mj-lt"/>
              <a:buAutoNum type="arabicPeriod"/>
            </a:pPr>
            <a:r>
              <a:rPr lang="en-US" sz="1600" dirty="0" smtClean="0">
                <a:latin typeface="Candara" panose="020E0502030303020204" pitchFamily="34" charset="0"/>
              </a:rPr>
              <a:t>The </a:t>
            </a:r>
            <a:r>
              <a:rPr lang="en-US" sz="1600" b="1" dirty="0">
                <a:solidFill>
                  <a:srgbClr val="0070C0"/>
                </a:solidFill>
                <a:latin typeface="Candara" panose="020E0502030303020204" pitchFamily="34" charset="0"/>
              </a:rPr>
              <a:t>set-request</a:t>
            </a:r>
            <a:r>
              <a:rPr lang="en-US" sz="1600" dirty="0">
                <a:solidFill>
                  <a:srgbClr val="0070C0"/>
                </a:solidFill>
                <a:latin typeface="Candara" panose="020E0502030303020204" pitchFamily="34" charset="0"/>
              </a:rPr>
              <a:t> </a:t>
            </a:r>
            <a:r>
              <a:rPr lang="en-US" sz="1600" dirty="0" smtClean="0">
                <a:solidFill>
                  <a:srgbClr val="996633"/>
                </a:solidFill>
                <a:latin typeface="Candara" panose="020E0502030303020204" pitchFamily="34" charset="0"/>
              </a:rPr>
              <a:t>to </a:t>
            </a:r>
            <a:r>
              <a:rPr lang="en-US" sz="1600" dirty="0">
                <a:solidFill>
                  <a:srgbClr val="996633"/>
                </a:solidFill>
                <a:latin typeface="Candara" panose="020E0502030303020204" pitchFamily="34" charset="0"/>
              </a:rPr>
              <a:t>initialize or </a:t>
            </a:r>
            <a:r>
              <a:rPr lang="en-US" sz="1600" b="1" dirty="0">
                <a:solidFill>
                  <a:srgbClr val="996633"/>
                </a:solidFill>
                <a:latin typeface="Candara" panose="020E0502030303020204" pitchFamily="34" charset="0"/>
              </a:rPr>
              <a:t>reset</a:t>
            </a:r>
            <a:r>
              <a:rPr lang="en-US" sz="1600" dirty="0">
                <a:solidFill>
                  <a:srgbClr val="996633"/>
                </a:solidFill>
                <a:latin typeface="Candara" panose="020E0502030303020204" pitchFamily="34" charset="0"/>
              </a:rPr>
              <a:t> the value of an </a:t>
            </a:r>
            <a:r>
              <a:rPr lang="en-US" sz="1600" dirty="0" smtClean="0">
                <a:solidFill>
                  <a:srgbClr val="996633"/>
                </a:solidFill>
                <a:latin typeface="Candara" panose="020E0502030303020204" pitchFamily="34" charset="0"/>
              </a:rPr>
              <a:t>object variable</a:t>
            </a:r>
            <a:r>
              <a:rPr lang="en-US" sz="1600" dirty="0">
                <a:solidFill>
                  <a:srgbClr val="996633"/>
                </a:solidFill>
                <a:latin typeface="Candara" panose="020E0502030303020204" pitchFamily="34" charset="0"/>
              </a:rPr>
              <a:t>. </a:t>
            </a:r>
            <a:endParaRPr lang="ar-SA" sz="1600" dirty="0">
              <a:solidFill>
                <a:srgbClr val="996633"/>
              </a:solidFill>
              <a:latin typeface="Candara" panose="020E0502030303020204" pitchFamily="34" charset="0"/>
            </a:endParaRPr>
          </a:p>
        </p:txBody>
      </p:sp>
      <p:pic>
        <p:nvPicPr>
          <p:cNvPr id="5" name="Picture 4"/>
          <p:cNvPicPr>
            <a:picLocks noChangeAspect="1"/>
          </p:cNvPicPr>
          <p:nvPr/>
        </p:nvPicPr>
        <p:blipFill>
          <a:blip r:embed="rId3"/>
          <a:stretch>
            <a:fillRect/>
          </a:stretch>
        </p:blipFill>
        <p:spPr>
          <a:xfrm>
            <a:off x="7917984" y="727632"/>
            <a:ext cx="3897269" cy="3656752"/>
          </a:xfrm>
          <a:prstGeom prst="rect">
            <a:avLst/>
          </a:prstGeom>
        </p:spPr>
      </p:pic>
      <p:sp>
        <p:nvSpPr>
          <p:cNvPr id="2" name="Rectangle 1"/>
          <p:cNvSpPr/>
          <p:nvPr/>
        </p:nvSpPr>
        <p:spPr>
          <a:xfrm>
            <a:off x="153772" y="6735855"/>
            <a:ext cx="11879790" cy="2046714"/>
          </a:xfrm>
          <a:prstGeom prst="rect">
            <a:avLst/>
          </a:prstGeom>
        </p:spPr>
        <p:txBody>
          <a:bodyPr wrap="square">
            <a:spAutoFit/>
          </a:bodyPr>
          <a:lstStyle/>
          <a:p>
            <a:pPr>
              <a:spcAft>
                <a:spcPts val="600"/>
              </a:spcAft>
            </a:pPr>
            <a:r>
              <a:rPr lang="en-US" dirty="0" smtClean="0">
                <a:latin typeface="Candara" panose="020E0502030303020204" pitchFamily="34" charset="0"/>
              </a:rPr>
              <a:t>The </a:t>
            </a:r>
            <a:r>
              <a:rPr lang="en-US" b="1" dirty="0">
                <a:solidFill>
                  <a:srgbClr val="0070C0"/>
                </a:solidFill>
                <a:latin typeface="Candara" panose="020E0502030303020204" pitchFamily="34" charset="0"/>
              </a:rPr>
              <a:t>SNMP manager</a:t>
            </a:r>
            <a:r>
              <a:rPr lang="en-US" dirty="0">
                <a:latin typeface="Candara" panose="020E0502030303020204" pitchFamily="34" charset="0"/>
              </a:rPr>
              <a:t>, has a </a:t>
            </a:r>
            <a:r>
              <a:rPr lang="en-US" b="1" dirty="0">
                <a:solidFill>
                  <a:srgbClr val="CC9900"/>
                </a:solidFill>
                <a:latin typeface="Candara" panose="020E0502030303020204" pitchFamily="34" charset="0"/>
              </a:rPr>
              <a:t>database </a:t>
            </a:r>
            <a:r>
              <a:rPr lang="en-US" dirty="0">
                <a:latin typeface="Candara" panose="020E0502030303020204" pitchFamily="34" charset="0"/>
              </a:rPr>
              <a:t>that </a:t>
            </a:r>
            <a:r>
              <a:rPr lang="en-US" b="1" dirty="0">
                <a:latin typeface="Candara" panose="020E0502030303020204" pitchFamily="34" charset="0"/>
              </a:rPr>
              <a:t>polls</a:t>
            </a:r>
            <a:r>
              <a:rPr lang="en-US" dirty="0">
                <a:latin typeface="Candara" panose="020E0502030303020204" pitchFamily="34" charset="0"/>
              </a:rPr>
              <a:t> </a:t>
            </a:r>
            <a:r>
              <a:rPr lang="en-US" b="1" dirty="0">
                <a:latin typeface="Candara" panose="020E0502030303020204" pitchFamily="34" charset="0"/>
              </a:rPr>
              <a:t>managed objects</a:t>
            </a:r>
            <a:r>
              <a:rPr lang="en-US" dirty="0">
                <a:latin typeface="Candara" panose="020E0502030303020204" pitchFamily="34" charset="0"/>
              </a:rPr>
              <a:t> for management data. It contains </a:t>
            </a:r>
            <a:r>
              <a:rPr lang="en-US" b="1" dirty="0">
                <a:latin typeface="Candara" panose="020E0502030303020204" pitchFamily="34" charset="0"/>
              </a:rPr>
              <a:t>two sets of data </a:t>
            </a:r>
            <a:r>
              <a:rPr lang="en-US" dirty="0">
                <a:latin typeface="Candara" panose="020E0502030303020204" pitchFamily="34" charset="0"/>
              </a:rPr>
              <a:t>—</a:t>
            </a:r>
            <a:r>
              <a:rPr lang="ar-SA" dirty="0">
                <a:latin typeface="Candara" panose="020E0502030303020204" pitchFamily="34" charset="0"/>
              </a:rPr>
              <a:t> </a:t>
            </a:r>
            <a:r>
              <a:rPr lang="en-US" dirty="0">
                <a:latin typeface="Candara" panose="020E0502030303020204" pitchFamily="34" charset="0"/>
              </a:rPr>
              <a:t>one on </a:t>
            </a:r>
            <a:r>
              <a:rPr lang="en-US" b="1" dirty="0">
                <a:solidFill>
                  <a:srgbClr val="996633"/>
                </a:solidFill>
                <a:latin typeface="Candara" panose="020E0502030303020204" pitchFamily="34" charset="0"/>
              </a:rPr>
              <a:t>information about the objects </a:t>
            </a:r>
            <a:r>
              <a:rPr lang="en-US" dirty="0">
                <a:latin typeface="Candara" panose="020E0502030303020204" pitchFamily="34" charset="0"/>
              </a:rPr>
              <a:t>(</a:t>
            </a:r>
            <a:r>
              <a:rPr lang="en-US" b="1" dirty="0">
                <a:latin typeface="Candara" panose="020E0502030303020204" pitchFamily="34" charset="0"/>
              </a:rPr>
              <a:t>MIB)</a:t>
            </a:r>
            <a:r>
              <a:rPr lang="en-US" dirty="0">
                <a:latin typeface="Candara" panose="020E0502030303020204" pitchFamily="34" charset="0"/>
              </a:rPr>
              <a:t>, and a second on </a:t>
            </a:r>
            <a:r>
              <a:rPr lang="en-US" b="1" dirty="0">
                <a:latin typeface="Candara" panose="020E0502030303020204" pitchFamily="34" charset="0"/>
              </a:rPr>
              <a:t>the</a:t>
            </a:r>
            <a:r>
              <a:rPr lang="en-US" dirty="0">
                <a:latin typeface="Candara" panose="020E0502030303020204" pitchFamily="34" charset="0"/>
              </a:rPr>
              <a:t> </a:t>
            </a:r>
            <a:r>
              <a:rPr lang="en-US" b="1" dirty="0">
                <a:solidFill>
                  <a:srgbClr val="996633"/>
                </a:solidFill>
                <a:latin typeface="Candara" panose="020E0502030303020204" pitchFamily="34" charset="0"/>
              </a:rPr>
              <a:t>values of the objects</a:t>
            </a:r>
            <a:r>
              <a:rPr lang="en-US" dirty="0">
                <a:latin typeface="Candara" panose="020E0502030303020204" pitchFamily="34" charset="0"/>
              </a:rPr>
              <a:t>. </a:t>
            </a:r>
            <a:endParaRPr lang="ar-SA" dirty="0">
              <a:latin typeface="Candara" panose="020E0502030303020204" pitchFamily="34" charset="0"/>
            </a:endParaRPr>
          </a:p>
          <a:p>
            <a:pPr>
              <a:spcAft>
                <a:spcPts val="600"/>
              </a:spcAft>
            </a:pPr>
            <a:r>
              <a:rPr lang="en-US" b="1" dirty="0">
                <a:solidFill>
                  <a:srgbClr val="CC9900"/>
                </a:solidFill>
                <a:latin typeface="Candara" panose="020E0502030303020204" pitchFamily="34" charset="0"/>
              </a:rPr>
              <a:t>MIB</a:t>
            </a:r>
            <a:r>
              <a:rPr lang="en-US" dirty="0">
                <a:solidFill>
                  <a:srgbClr val="CC9900"/>
                </a:solidFill>
                <a:latin typeface="Candara" panose="020E0502030303020204" pitchFamily="34" charset="0"/>
              </a:rPr>
              <a:t> </a:t>
            </a:r>
            <a:r>
              <a:rPr lang="en-US" dirty="0">
                <a:latin typeface="Candara" panose="020E0502030303020204" pitchFamily="34" charset="0"/>
              </a:rPr>
              <a:t>is a </a:t>
            </a:r>
            <a:r>
              <a:rPr lang="en-US" b="1" dirty="0">
                <a:solidFill>
                  <a:srgbClr val="CC9900"/>
                </a:solidFill>
                <a:latin typeface="Candara" panose="020E0502030303020204" pitchFamily="34" charset="0"/>
              </a:rPr>
              <a:t>virtual data (information) base </a:t>
            </a:r>
            <a:r>
              <a:rPr lang="en-US" dirty="0">
                <a:latin typeface="Candara" panose="020E0502030303020204" pitchFamily="34" charset="0"/>
              </a:rPr>
              <a:t>and is </a:t>
            </a:r>
            <a:r>
              <a:rPr lang="en-US" b="1" dirty="0">
                <a:latin typeface="Candara" panose="020E0502030303020204" pitchFamily="34" charset="0"/>
              </a:rPr>
              <a:t>static</a:t>
            </a:r>
            <a:r>
              <a:rPr lang="en-US" dirty="0">
                <a:latin typeface="Candara" panose="020E0502030303020204" pitchFamily="34" charset="0"/>
              </a:rPr>
              <a:t>. If information about the managed object is not in the manager, it could still detect the object but would mark it as </a:t>
            </a:r>
            <a:r>
              <a:rPr lang="en-US" b="1" dirty="0">
                <a:latin typeface="Candara" panose="020E0502030303020204" pitchFamily="34" charset="0"/>
              </a:rPr>
              <a:t>unidentifiable</a:t>
            </a:r>
            <a:r>
              <a:rPr lang="en-US" dirty="0">
                <a:latin typeface="Candara" panose="020E0502030303020204" pitchFamily="34" charset="0"/>
              </a:rPr>
              <a:t>. </a:t>
            </a:r>
            <a:endParaRPr lang="ar-SA" dirty="0">
              <a:latin typeface="Candara" panose="020E0502030303020204" pitchFamily="34" charset="0"/>
            </a:endParaRPr>
          </a:p>
          <a:p>
            <a:pPr>
              <a:spcAft>
                <a:spcPts val="600"/>
              </a:spcAft>
            </a:pPr>
            <a:r>
              <a:rPr lang="en-US" dirty="0">
                <a:latin typeface="Candara" panose="020E0502030303020204" pitchFamily="34" charset="0"/>
              </a:rPr>
              <a:t>The second </a:t>
            </a:r>
            <a:r>
              <a:rPr lang="en-US" b="1" dirty="0">
                <a:solidFill>
                  <a:srgbClr val="CC9900"/>
                </a:solidFill>
                <a:latin typeface="Candara" panose="020E0502030303020204" pitchFamily="34" charset="0"/>
              </a:rPr>
              <a:t>database</a:t>
            </a:r>
            <a:r>
              <a:rPr lang="en-US" dirty="0">
                <a:solidFill>
                  <a:srgbClr val="CC9900"/>
                </a:solidFill>
                <a:latin typeface="Candara" panose="020E0502030303020204" pitchFamily="34" charset="0"/>
              </a:rPr>
              <a:t> </a:t>
            </a:r>
            <a:r>
              <a:rPr lang="en-US" dirty="0">
                <a:latin typeface="Candara" panose="020E0502030303020204" pitchFamily="34" charset="0"/>
              </a:rPr>
              <a:t>is </a:t>
            </a:r>
            <a:r>
              <a:rPr lang="en-US" b="1" dirty="0">
                <a:latin typeface="Candara" panose="020E0502030303020204" pitchFamily="34" charset="0"/>
              </a:rPr>
              <a:t>dynamic</a:t>
            </a:r>
            <a:r>
              <a:rPr lang="en-US" dirty="0">
                <a:latin typeface="Candara" panose="020E0502030303020204" pitchFamily="34" charset="0"/>
              </a:rPr>
              <a:t> and contains measured values associated with the </a:t>
            </a:r>
            <a:r>
              <a:rPr lang="en-US" b="1" dirty="0">
                <a:latin typeface="Candara" panose="020E0502030303020204" pitchFamily="34" charset="0"/>
              </a:rPr>
              <a:t>object</a:t>
            </a:r>
            <a:r>
              <a:rPr lang="en-US" dirty="0">
                <a:latin typeface="Candara" panose="020E0502030303020204" pitchFamily="34" charset="0"/>
              </a:rPr>
              <a:t>. This is a true database. While </a:t>
            </a:r>
            <a:r>
              <a:rPr lang="en-US" b="1" dirty="0">
                <a:latin typeface="Candara" panose="020E0502030303020204" pitchFamily="34" charset="0"/>
              </a:rPr>
              <a:t>MIB</a:t>
            </a:r>
            <a:r>
              <a:rPr lang="en-US" dirty="0">
                <a:latin typeface="Candara" panose="020E0502030303020204" pitchFamily="34" charset="0"/>
              </a:rPr>
              <a:t> has a formalized </a:t>
            </a:r>
            <a:r>
              <a:rPr lang="en-US" b="1" dirty="0">
                <a:latin typeface="Candara" panose="020E0502030303020204" pitchFamily="34" charset="0"/>
              </a:rPr>
              <a:t>structure</a:t>
            </a:r>
            <a:r>
              <a:rPr lang="en-US" dirty="0">
                <a:latin typeface="Candara" panose="020E0502030303020204" pitchFamily="34" charset="0"/>
              </a:rPr>
              <a:t>, the database containing actual values can be implemented using any </a:t>
            </a:r>
            <a:r>
              <a:rPr lang="en-US" b="1" dirty="0">
                <a:latin typeface="Candara" panose="020E0502030303020204" pitchFamily="34" charset="0"/>
              </a:rPr>
              <a:t>database architecture </a:t>
            </a:r>
            <a:r>
              <a:rPr lang="en-US" dirty="0">
                <a:latin typeface="Candara" panose="020E0502030303020204" pitchFamily="34" charset="0"/>
              </a:rPr>
              <a:t>chosen by the implementers. </a:t>
            </a:r>
          </a:p>
          <a:p>
            <a:pPr>
              <a:spcAft>
                <a:spcPts val="600"/>
              </a:spcAft>
            </a:pPr>
            <a:r>
              <a:rPr lang="en-US" dirty="0">
                <a:latin typeface="Candara" panose="020E0502030303020204" pitchFamily="34" charset="0"/>
              </a:rPr>
              <a:t>the </a:t>
            </a:r>
            <a:r>
              <a:rPr lang="en-US" dirty="0">
                <a:solidFill>
                  <a:srgbClr val="669900"/>
                </a:solidFill>
                <a:latin typeface="Candara" panose="020E0502030303020204" pitchFamily="34" charset="0"/>
              </a:rPr>
              <a:t>SNMP manager </a:t>
            </a:r>
            <a:r>
              <a:rPr lang="en-US" dirty="0">
                <a:latin typeface="Candara" panose="020E0502030303020204" pitchFamily="34" charset="0"/>
              </a:rPr>
              <a:t>has a </a:t>
            </a:r>
            <a:r>
              <a:rPr lang="en-US" b="1" dirty="0">
                <a:latin typeface="Candara" panose="020E0502030303020204" pitchFamily="34" charset="0"/>
              </a:rPr>
              <a:t>database</a:t>
            </a:r>
            <a:r>
              <a:rPr lang="en-US" dirty="0">
                <a:latin typeface="Candara" panose="020E0502030303020204" pitchFamily="34" charset="0"/>
              </a:rPr>
              <a:t>, which is the </a:t>
            </a:r>
            <a:r>
              <a:rPr lang="en-US" b="1" dirty="0">
                <a:latin typeface="Candara" panose="020E0502030303020204" pitchFamily="34" charset="0"/>
              </a:rPr>
              <a:t>physical database</a:t>
            </a:r>
            <a:r>
              <a:rPr lang="en-US" dirty="0">
                <a:latin typeface="Candara" panose="020E0502030303020204" pitchFamily="34" charset="0"/>
              </a:rPr>
              <a:t>, and the </a:t>
            </a:r>
            <a:r>
              <a:rPr lang="en-US" b="1" dirty="0">
                <a:solidFill>
                  <a:srgbClr val="669900"/>
                </a:solidFill>
                <a:latin typeface="Candara" panose="020E0502030303020204" pitchFamily="34" charset="0"/>
              </a:rPr>
              <a:t>SNMP agent </a:t>
            </a:r>
            <a:r>
              <a:rPr lang="en-US" dirty="0">
                <a:latin typeface="Candara" panose="020E0502030303020204" pitchFamily="34" charset="0"/>
              </a:rPr>
              <a:t>does </a:t>
            </a:r>
            <a:r>
              <a:rPr lang="en-US" b="1" dirty="0">
                <a:latin typeface="Candara" panose="020E0502030303020204" pitchFamily="34" charset="0"/>
              </a:rPr>
              <a:t>not</a:t>
            </a:r>
            <a:r>
              <a:rPr lang="en-US" dirty="0">
                <a:latin typeface="Candara" panose="020E0502030303020204" pitchFamily="34" charset="0"/>
              </a:rPr>
              <a:t> have a </a:t>
            </a:r>
            <a:r>
              <a:rPr lang="en-US" b="1" dirty="0">
                <a:latin typeface="Candara" panose="020E0502030303020204" pitchFamily="34" charset="0"/>
              </a:rPr>
              <a:t>physical</a:t>
            </a:r>
            <a:r>
              <a:rPr lang="en-US" dirty="0">
                <a:latin typeface="Candara" panose="020E0502030303020204" pitchFamily="34" charset="0"/>
              </a:rPr>
              <a:t> </a:t>
            </a:r>
            <a:r>
              <a:rPr lang="en-US" b="1" dirty="0">
                <a:latin typeface="Candara" panose="020E0502030303020204" pitchFamily="34" charset="0"/>
              </a:rPr>
              <a:t>database</a:t>
            </a:r>
            <a:r>
              <a:rPr lang="en-US" dirty="0">
                <a:latin typeface="Candara" panose="020E0502030303020204" pitchFamily="34" charset="0"/>
              </a:rPr>
              <a:t>. However, both have MIBs, which are compiled into the software module and are not shown in the figure</a:t>
            </a:r>
            <a:r>
              <a:rPr lang="en-US" dirty="0" smtClean="0">
                <a:latin typeface="Candara" panose="020E0502030303020204" pitchFamily="34" charset="0"/>
              </a:rPr>
              <a:t>.</a:t>
            </a:r>
            <a:endParaRPr lang="en-US" dirty="0">
              <a:latin typeface="Candara" panose="020E0502030303020204" pitchFamily="34" charset="0"/>
            </a:endParaRPr>
          </a:p>
        </p:txBody>
      </p:sp>
      <p:sp>
        <p:nvSpPr>
          <p:cNvPr id="6" name="Rectangle 5"/>
          <p:cNvSpPr/>
          <p:nvPr/>
        </p:nvSpPr>
        <p:spPr>
          <a:xfrm>
            <a:off x="150845" y="5355265"/>
            <a:ext cx="11664408" cy="1246495"/>
          </a:xfrm>
          <a:prstGeom prst="rect">
            <a:avLst/>
          </a:prstGeom>
        </p:spPr>
        <p:txBody>
          <a:bodyPr wrap="square">
            <a:spAutoFit/>
          </a:bodyPr>
          <a:lstStyle/>
          <a:p>
            <a:pPr marL="457200" indent="-457200">
              <a:spcAft>
                <a:spcPts val="600"/>
              </a:spcAft>
              <a:buFont typeface="+mj-lt"/>
              <a:buAutoNum type="arabicPeriod" startAt="4"/>
            </a:pPr>
            <a:r>
              <a:rPr lang="en-US" dirty="0">
                <a:latin typeface="Candara" panose="020E0502030303020204" pitchFamily="34" charset="0"/>
              </a:rPr>
              <a:t>The </a:t>
            </a:r>
            <a:r>
              <a:rPr lang="en-US" b="1" dirty="0">
                <a:solidFill>
                  <a:srgbClr val="0070C0"/>
                </a:solidFill>
                <a:latin typeface="Candara" panose="020E0502030303020204" pitchFamily="34" charset="0"/>
              </a:rPr>
              <a:t>get-response</a:t>
            </a:r>
            <a:r>
              <a:rPr lang="en-US" dirty="0">
                <a:solidFill>
                  <a:srgbClr val="0070C0"/>
                </a:solidFill>
                <a:latin typeface="Candara" panose="020E0502030303020204" pitchFamily="34" charset="0"/>
              </a:rPr>
              <a:t> </a:t>
            </a:r>
            <a:r>
              <a:rPr lang="en-US" dirty="0">
                <a:latin typeface="Candara" panose="020E0502030303020204" pitchFamily="34" charset="0"/>
              </a:rPr>
              <a:t>message is generated by an </a:t>
            </a:r>
            <a:r>
              <a:rPr lang="en-US" b="1" dirty="0">
                <a:latin typeface="Candara" panose="020E0502030303020204" pitchFamily="34" charset="0"/>
              </a:rPr>
              <a:t>agent process</a:t>
            </a:r>
            <a:r>
              <a:rPr lang="en-US" dirty="0">
                <a:latin typeface="Candara" panose="020E0502030303020204" pitchFamily="34" charset="0"/>
              </a:rPr>
              <a:t>. It is generated only on receipt of a </a:t>
            </a:r>
            <a:r>
              <a:rPr lang="en-US" b="1" dirty="0">
                <a:latin typeface="Candara" panose="020E0502030303020204" pitchFamily="34" charset="0"/>
              </a:rPr>
              <a:t>get-request</a:t>
            </a:r>
            <a:r>
              <a:rPr lang="en-US" dirty="0">
                <a:latin typeface="Candara" panose="020E0502030303020204" pitchFamily="34" charset="0"/>
              </a:rPr>
              <a:t>, </a:t>
            </a:r>
            <a:r>
              <a:rPr lang="en-US" b="1" dirty="0">
                <a:latin typeface="Candara" panose="020E0502030303020204" pitchFamily="34" charset="0"/>
              </a:rPr>
              <a:t>get-next-request</a:t>
            </a:r>
            <a:r>
              <a:rPr lang="en-US" dirty="0">
                <a:latin typeface="Candara" panose="020E0502030303020204" pitchFamily="34" charset="0"/>
              </a:rPr>
              <a:t>, or </a:t>
            </a:r>
            <a:r>
              <a:rPr lang="en-US" b="1" dirty="0">
                <a:latin typeface="Candara" panose="020E0502030303020204" pitchFamily="34" charset="0"/>
              </a:rPr>
              <a:t>set-request</a:t>
            </a:r>
            <a:r>
              <a:rPr lang="en-US" dirty="0">
                <a:latin typeface="Candara" panose="020E0502030303020204" pitchFamily="34" charset="0"/>
              </a:rPr>
              <a:t> message from a management process. </a:t>
            </a:r>
            <a:endParaRPr lang="ar-SA" dirty="0">
              <a:latin typeface="Candara" panose="020E0502030303020204" pitchFamily="34" charset="0"/>
            </a:endParaRPr>
          </a:p>
          <a:p>
            <a:pPr marL="457200" indent="-457200">
              <a:spcAft>
                <a:spcPts val="600"/>
              </a:spcAft>
              <a:buFont typeface="+mj-lt"/>
              <a:buAutoNum type="arabicPeriod" startAt="4"/>
            </a:pPr>
            <a:r>
              <a:rPr lang="en-US" dirty="0">
                <a:latin typeface="Candara" panose="020E0502030303020204" pitchFamily="34" charset="0"/>
              </a:rPr>
              <a:t>A </a:t>
            </a:r>
            <a:r>
              <a:rPr lang="en-US" b="1" dirty="0">
                <a:solidFill>
                  <a:srgbClr val="0070C0"/>
                </a:solidFill>
                <a:latin typeface="Candara" panose="020E0502030303020204" pitchFamily="34" charset="0"/>
              </a:rPr>
              <a:t>trap</a:t>
            </a:r>
            <a:r>
              <a:rPr lang="en-US" dirty="0">
                <a:solidFill>
                  <a:srgbClr val="0070C0"/>
                </a:solidFill>
                <a:latin typeface="Candara" panose="020E0502030303020204" pitchFamily="34" charset="0"/>
              </a:rPr>
              <a:t> </a:t>
            </a:r>
            <a:r>
              <a:rPr lang="en-US" dirty="0">
                <a:latin typeface="Candara" panose="020E0502030303020204" pitchFamily="34" charset="0"/>
              </a:rPr>
              <a:t>is an </a:t>
            </a:r>
            <a:r>
              <a:rPr lang="en-US" b="1" dirty="0">
                <a:solidFill>
                  <a:srgbClr val="996633"/>
                </a:solidFill>
                <a:latin typeface="Candara" panose="020E0502030303020204" pitchFamily="34" charset="0"/>
              </a:rPr>
              <a:t>unsolicited message </a:t>
            </a:r>
            <a:r>
              <a:rPr lang="en-US" dirty="0">
                <a:latin typeface="Candara" panose="020E0502030303020204" pitchFamily="34" charset="0"/>
              </a:rPr>
              <a:t>generated by an </a:t>
            </a:r>
            <a:r>
              <a:rPr lang="en-US" b="1" dirty="0">
                <a:latin typeface="Candara" panose="020E0502030303020204" pitchFamily="34" charset="0"/>
              </a:rPr>
              <a:t>agent</a:t>
            </a:r>
            <a:r>
              <a:rPr lang="en-US" dirty="0">
                <a:latin typeface="Candara" panose="020E0502030303020204" pitchFamily="34" charset="0"/>
              </a:rPr>
              <a:t> </a:t>
            </a:r>
            <a:r>
              <a:rPr lang="en-US" b="1" dirty="0">
                <a:latin typeface="Candara" panose="020E0502030303020204" pitchFamily="34" charset="0"/>
              </a:rPr>
              <a:t>process</a:t>
            </a:r>
            <a:r>
              <a:rPr lang="en-US" dirty="0">
                <a:latin typeface="Candara" panose="020E0502030303020204" pitchFamily="34" charset="0"/>
              </a:rPr>
              <a:t> </a:t>
            </a:r>
            <a:r>
              <a:rPr lang="en-US" b="1" u="sng" dirty="0">
                <a:latin typeface="Candara" panose="020E0502030303020204" pitchFamily="34" charset="0"/>
              </a:rPr>
              <a:t>without</a:t>
            </a:r>
            <a:r>
              <a:rPr lang="en-US" dirty="0">
                <a:latin typeface="Candara" panose="020E0502030303020204" pitchFamily="34" charset="0"/>
              </a:rPr>
              <a:t> any </a:t>
            </a:r>
            <a:r>
              <a:rPr lang="en-US" b="1" dirty="0">
                <a:latin typeface="Candara" panose="020E0502030303020204" pitchFamily="34" charset="0"/>
              </a:rPr>
              <a:t>message</a:t>
            </a:r>
            <a:r>
              <a:rPr lang="en-US" dirty="0">
                <a:latin typeface="Candara" panose="020E0502030303020204" pitchFamily="34" charset="0"/>
              </a:rPr>
              <a:t> or </a:t>
            </a:r>
            <a:r>
              <a:rPr lang="en-US" b="1" dirty="0">
                <a:latin typeface="Candara" panose="020E0502030303020204" pitchFamily="34" charset="0"/>
              </a:rPr>
              <a:t>event</a:t>
            </a:r>
            <a:r>
              <a:rPr lang="en-US" dirty="0">
                <a:latin typeface="Candara" panose="020E0502030303020204" pitchFamily="34" charset="0"/>
              </a:rPr>
              <a:t> arriving from the manager process. </a:t>
            </a:r>
            <a:r>
              <a:rPr lang="en-US" b="1" dirty="0">
                <a:latin typeface="Candara" panose="020E0502030303020204" pitchFamily="34" charset="0"/>
              </a:rPr>
              <a:t>It occurs when it observes the occurrence of a preset parameter in the agent module</a:t>
            </a:r>
            <a:r>
              <a:rPr lang="en-US" dirty="0">
                <a:latin typeface="Candara" panose="020E0502030303020204" pitchFamily="34" charset="0"/>
              </a:rPr>
              <a:t>. For example, a node can send traps when an interface link goes up or down. </a:t>
            </a:r>
            <a:endParaRPr lang="en-US" dirty="0">
              <a:latin typeface="Candara" panose="020E0502030303020204" pitchFamily="34" charset="0"/>
            </a:endParaRPr>
          </a:p>
        </p:txBody>
      </p:sp>
    </p:spTree>
    <p:extLst>
      <p:ext uri="{BB962C8B-B14F-4D97-AF65-F5344CB8AC3E}">
        <p14:creationId xmlns:p14="http://schemas.microsoft.com/office/powerpoint/2010/main" val="1012675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71" name="Shape 271"/>
          <p:cNvSpPr txBox="1"/>
          <p:nvPr/>
        </p:nvSpPr>
        <p:spPr>
          <a:xfrm>
            <a:off x="3032449" y="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solidFill>
                  <a:srgbClr val="0070C0"/>
                </a:solidFill>
                <a:latin typeface="Candara" panose="020E0502030303020204" pitchFamily="34" charset="0"/>
              </a:rPr>
              <a:t>System </a:t>
            </a:r>
            <a:r>
              <a:rPr lang="en-US" sz="3200" b="1" dirty="0">
                <a:solidFill>
                  <a:srgbClr val="0070C0"/>
                </a:solidFill>
                <a:latin typeface="Candara" panose="020E0502030303020204" pitchFamily="34" charset="0"/>
              </a:rPr>
              <a:t>Architecture</a:t>
            </a:r>
          </a:p>
        </p:txBody>
      </p:sp>
      <p:sp>
        <p:nvSpPr>
          <p:cNvPr id="3" name="TextBox 2"/>
          <p:cNvSpPr txBox="1"/>
          <p:nvPr/>
        </p:nvSpPr>
        <p:spPr>
          <a:xfrm>
            <a:off x="150845" y="584200"/>
            <a:ext cx="11885645" cy="7940635"/>
          </a:xfrm>
          <a:prstGeom prst="rect">
            <a:avLst/>
          </a:prstGeom>
          <a:noFill/>
        </p:spPr>
        <p:txBody>
          <a:bodyPr wrap="square" rtlCol="0">
            <a:spAutoFit/>
          </a:bodyPr>
          <a:lstStyle/>
          <a:p>
            <a:pPr>
              <a:spcAft>
                <a:spcPts val="600"/>
              </a:spcAft>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get-response</a:t>
            </a:r>
            <a:r>
              <a:rPr lang="en-US" sz="2000" dirty="0">
                <a:solidFill>
                  <a:srgbClr val="0070C0"/>
                </a:solidFill>
                <a:latin typeface="Candara" panose="020E0502030303020204" pitchFamily="34" charset="0"/>
              </a:rPr>
              <a:t> </a:t>
            </a:r>
            <a:r>
              <a:rPr lang="en-US" sz="2000" dirty="0">
                <a:latin typeface="Candara" panose="020E0502030303020204" pitchFamily="34" charset="0"/>
              </a:rPr>
              <a:t>message is generated by an </a:t>
            </a:r>
            <a:r>
              <a:rPr lang="en-US" sz="2000" b="1" dirty="0">
                <a:latin typeface="Candara" panose="020E0502030303020204" pitchFamily="34" charset="0"/>
              </a:rPr>
              <a:t>agent process</a:t>
            </a:r>
            <a:r>
              <a:rPr lang="en-US" sz="2000" dirty="0">
                <a:latin typeface="Candara" panose="020E0502030303020204" pitchFamily="34" charset="0"/>
              </a:rPr>
              <a:t>. It is generated only on receipt of </a:t>
            </a:r>
            <a:r>
              <a:rPr lang="en-US" sz="2000" dirty="0" smtClean="0">
                <a:latin typeface="Candara" panose="020E0502030303020204" pitchFamily="34" charset="0"/>
              </a:rPr>
              <a:t>a </a:t>
            </a:r>
            <a:r>
              <a:rPr lang="en-US" sz="2000" b="1" dirty="0" smtClean="0">
                <a:latin typeface="Candara" panose="020E0502030303020204" pitchFamily="34" charset="0"/>
              </a:rPr>
              <a:t>get-request</a:t>
            </a:r>
            <a:r>
              <a:rPr lang="en-US" sz="2000" dirty="0">
                <a:latin typeface="Candara" panose="020E0502030303020204" pitchFamily="34" charset="0"/>
              </a:rPr>
              <a:t>, </a:t>
            </a:r>
            <a:r>
              <a:rPr lang="en-US" sz="2000" b="1" dirty="0">
                <a:latin typeface="Candara" panose="020E0502030303020204" pitchFamily="34" charset="0"/>
              </a:rPr>
              <a:t>get-next-request</a:t>
            </a:r>
            <a:r>
              <a:rPr lang="en-US" sz="2000" dirty="0">
                <a:latin typeface="Candara" panose="020E0502030303020204" pitchFamily="34" charset="0"/>
              </a:rPr>
              <a:t>, or </a:t>
            </a:r>
            <a:r>
              <a:rPr lang="en-US" sz="2000" b="1" dirty="0">
                <a:latin typeface="Candara" panose="020E0502030303020204" pitchFamily="34" charset="0"/>
              </a:rPr>
              <a:t>set-request</a:t>
            </a:r>
            <a:r>
              <a:rPr lang="en-US" sz="2000" dirty="0">
                <a:latin typeface="Candara" panose="020E0502030303020204" pitchFamily="34" charset="0"/>
              </a:rPr>
              <a:t> message from a management process. The </a:t>
            </a:r>
            <a:r>
              <a:rPr lang="en-US" sz="2000" dirty="0" smtClean="0">
                <a:latin typeface="Candara" panose="020E0502030303020204" pitchFamily="34" charset="0"/>
              </a:rPr>
              <a:t>get-response process </a:t>
            </a:r>
            <a:r>
              <a:rPr lang="en-US" sz="2000" dirty="0">
                <a:latin typeface="Candara" panose="020E0502030303020204" pitchFamily="34" charset="0"/>
              </a:rPr>
              <a:t>involves </a:t>
            </a:r>
            <a:r>
              <a:rPr lang="en-US" sz="2000" b="1" dirty="0">
                <a:latin typeface="Candara" panose="020E0502030303020204" pitchFamily="34" charset="0"/>
              </a:rPr>
              <a:t>filling</a:t>
            </a:r>
            <a:r>
              <a:rPr lang="en-US" sz="2000" dirty="0">
                <a:latin typeface="Candara" panose="020E0502030303020204" pitchFamily="34" charset="0"/>
              </a:rPr>
              <a:t> the value of the requested object with any </a:t>
            </a:r>
            <a:r>
              <a:rPr lang="en-US" sz="2000" b="1" dirty="0">
                <a:latin typeface="Candara" panose="020E0502030303020204" pitchFamily="34" charset="0"/>
              </a:rPr>
              <a:t>success</a:t>
            </a:r>
            <a:r>
              <a:rPr lang="en-US" sz="2000" dirty="0">
                <a:latin typeface="Candara" panose="020E0502030303020204" pitchFamily="34" charset="0"/>
              </a:rPr>
              <a:t> or </a:t>
            </a:r>
            <a:r>
              <a:rPr lang="en-US" sz="2000" b="1" dirty="0">
                <a:latin typeface="Candara" panose="020E0502030303020204" pitchFamily="34" charset="0"/>
              </a:rPr>
              <a:t>error</a:t>
            </a:r>
            <a:r>
              <a:rPr lang="en-US" sz="2000" dirty="0">
                <a:latin typeface="Candara" panose="020E0502030303020204" pitchFamily="34" charset="0"/>
              </a:rPr>
              <a:t> message </a:t>
            </a:r>
            <a:r>
              <a:rPr lang="en-US" sz="2000" dirty="0" smtClean="0">
                <a:latin typeface="Candara" panose="020E0502030303020204" pitchFamily="34" charset="0"/>
              </a:rPr>
              <a:t>associated with </a:t>
            </a:r>
            <a:r>
              <a:rPr lang="en-US" sz="2000" dirty="0">
                <a:latin typeface="Candara" panose="020E0502030303020204" pitchFamily="34" charset="0"/>
              </a:rPr>
              <a:t>the response.</a:t>
            </a:r>
          </a:p>
          <a:p>
            <a:pPr>
              <a:spcAft>
                <a:spcPts val="600"/>
              </a:spcAft>
            </a:pPr>
            <a:r>
              <a:rPr lang="en-US" sz="2000" dirty="0" smtClean="0">
                <a:latin typeface="Candara" panose="020E0502030303020204" pitchFamily="34" charset="0"/>
              </a:rPr>
              <a:t>A </a:t>
            </a:r>
            <a:r>
              <a:rPr lang="en-US" sz="2000" b="1" dirty="0">
                <a:solidFill>
                  <a:srgbClr val="0070C0"/>
                </a:solidFill>
                <a:latin typeface="Candara" panose="020E0502030303020204" pitchFamily="34" charset="0"/>
              </a:rPr>
              <a:t>trap</a:t>
            </a:r>
            <a:r>
              <a:rPr lang="en-US" sz="2000" dirty="0">
                <a:solidFill>
                  <a:srgbClr val="0070C0"/>
                </a:solidFill>
                <a:latin typeface="Candara" panose="020E0502030303020204" pitchFamily="34" charset="0"/>
              </a:rPr>
              <a:t> </a:t>
            </a:r>
            <a:r>
              <a:rPr lang="en-US" sz="2000" dirty="0">
                <a:latin typeface="Candara" panose="020E0502030303020204" pitchFamily="34" charset="0"/>
              </a:rPr>
              <a:t>is an </a:t>
            </a:r>
            <a:r>
              <a:rPr lang="en-US" sz="2000" b="1" dirty="0">
                <a:solidFill>
                  <a:srgbClr val="996633"/>
                </a:solidFill>
                <a:latin typeface="Candara" panose="020E0502030303020204" pitchFamily="34" charset="0"/>
              </a:rPr>
              <a:t>unsolicited message </a:t>
            </a:r>
            <a:r>
              <a:rPr lang="en-US" sz="2000" dirty="0">
                <a:latin typeface="Candara" panose="020E0502030303020204" pitchFamily="34" charset="0"/>
              </a:rPr>
              <a:t>generated </a:t>
            </a:r>
            <a:r>
              <a:rPr lang="en-US" sz="2000" dirty="0" smtClean="0">
                <a:latin typeface="Candara" panose="020E0502030303020204" pitchFamily="34" charset="0"/>
              </a:rPr>
              <a:t>by an </a:t>
            </a:r>
            <a:r>
              <a:rPr lang="en-US" sz="2000" b="1" dirty="0">
                <a:latin typeface="Candara" panose="020E0502030303020204" pitchFamily="34" charset="0"/>
              </a:rPr>
              <a:t>agent</a:t>
            </a:r>
            <a:r>
              <a:rPr lang="en-US" sz="2000" dirty="0">
                <a:latin typeface="Candara" panose="020E0502030303020204" pitchFamily="34" charset="0"/>
              </a:rPr>
              <a:t> </a:t>
            </a:r>
            <a:r>
              <a:rPr lang="en-US" sz="2000" b="1" dirty="0">
                <a:latin typeface="Candara" panose="020E0502030303020204" pitchFamily="34" charset="0"/>
              </a:rPr>
              <a:t>process</a:t>
            </a:r>
            <a:r>
              <a:rPr lang="en-US" sz="2000" dirty="0">
                <a:latin typeface="Candara" panose="020E0502030303020204" pitchFamily="34" charset="0"/>
              </a:rPr>
              <a:t> </a:t>
            </a:r>
            <a:r>
              <a:rPr lang="en-US" sz="2000" b="1" u="sng" dirty="0">
                <a:latin typeface="Candara" panose="020E0502030303020204" pitchFamily="34" charset="0"/>
              </a:rPr>
              <a:t>without</a:t>
            </a:r>
            <a:r>
              <a:rPr lang="en-US" sz="2000" dirty="0">
                <a:latin typeface="Candara" panose="020E0502030303020204" pitchFamily="34" charset="0"/>
              </a:rPr>
              <a:t> any </a:t>
            </a:r>
            <a:r>
              <a:rPr lang="en-US" sz="2000" b="1" dirty="0">
                <a:latin typeface="Candara" panose="020E0502030303020204" pitchFamily="34" charset="0"/>
              </a:rPr>
              <a:t>message</a:t>
            </a:r>
            <a:r>
              <a:rPr lang="en-US" sz="2000" dirty="0">
                <a:latin typeface="Candara" panose="020E0502030303020204" pitchFamily="34" charset="0"/>
              </a:rPr>
              <a:t> or </a:t>
            </a:r>
            <a:r>
              <a:rPr lang="en-US" sz="2000" b="1" dirty="0">
                <a:latin typeface="Candara" panose="020E0502030303020204" pitchFamily="34" charset="0"/>
              </a:rPr>
              <a:t>event</a:t>
            </a:r>
            <a:r>
              <a:rPr lang="en-US" sz="2000" dirty="0">
                <a:latin typeface="Candara" panose="020E0502030303020204" pitchFamily="34" charset="0"/>
              </a:rPr>
              <a:t> arriving from the manager process. </a:t>
            </a:r>
            <a:r>
              <a:rPr lang="en-US" sz="2000" b="1" dirty="0">
                <a:latin typeface="Candara" panose="020E0502030303020204" pitchFamily="34" charset="0"/>
              </a:rPr>
              <a:t>It occurs when </a:t>
            </a:r>
            <a:r>
              <a:rPr lang="en-US" sz="2000" b="1" dirty="0" smtClean="0">
                <a:latin typeface="Candara" panose="020E0502030303020204" pitchFamily="34" charset="0"/>
              </a:rPr>
              <a:t>it observes </a:t>
            </a:r>
            <a:r>
              <a:rPr lang="en-US" sz="2000" b="1" dirty="0">
                <a:latin typeface="Candara" panose="020E0502030303020204" pitchFamily="34" charset="0"/>
              </a:rPr>
              <a:t>the occurrence of a preset parameter in the agent module</a:t>
            </a:r>
            <a:r>
              <a:rPr lang="en-US" sz="2000" dirty="0">
                <a:latin typeface="Candara" panose="020E0502030303020204" pitchFamily="34" charset="0"/>
              </a:rPr>
              <a:t>. For example, a node can send </a:t>
            </a:r>
            <a:r>
              <a:rPr lang="en-US" sz="2000" dirty="0" smtClean="0">
                <a:latin typeface="Candara" panose="020E0502030303020204" pitchFamily="34" charset="0"/>
              </a:rPr>
              <a:t>traps when </a:t>
            </a:r>
            <a:r>
              <a:rPr lang="en-US" sz="2000" dirty="0">
                <a:latin typeface="Candara" panose="020E0502030303020204" pitchFamily="34" charset="0"/>
              </a:rPr>
              <a:t>an interface link goes up or down. </a:t>
            </a:r>
            <a:endParaRPr lang="en-US" sz="2000" dirty="0" smtClean="0">
              <a:latin typeface="Candara" panose="020E0502030303020204" pitchFamily="34" charset="0"/>
            </a:endParaRPr>
          </a:p>
          <a:p>
            <a:pPr>
              <a:spcAft>
                <a:spcPts val="600"/>
              </a:spcAft>
            </a:pPr>
            <a:endParaRPr lang="en-US" sz="2000" dirty="0">
              <a:latin typeface="Candara" panose="020E0502030303020204" pitchFamily="34" charset="0"/>
            </a:endParaRPr>
          </a:p>
          <a:p>
            <a:pPr>
              <a:spcAft>
                <a:spcPts val="600"/>
              </a:spcAft>
            </a:pPr>
            <a:r>
              <a:rPr lang="en-US" sz="2000" dirty="0" smtClean="0">
                <a:latin typeface="Candara" panose="020E0502030303020204" pitchFamily="34" charset="0"/>
              </a:rPr>
              <a:t>The </a:t>
            </a:r>
            <a:r>
              <a:rPr lang="en-US" sz="2000" b="1" dirty="0">
                <a:solidFill>
                  <a:srgbClr val="0070C0"/>
                </a:solidFill>
                <a:latin typeface="Candara" panose="020E0502030303020204" pitchFamily="34" charset="0"/>
              </a:rPr>
              <a:t>SNMP manager</a:t>
            </a:r>
            <a:r>
              <a:rPr lang="en-US" sz="2000" dirty="0">
                <a:latin typeface="Candara" panose="020E0502030303020204" pitchFamily="34" charset="0"/>
              </a:rPr>
              <a:t>, which resides in the </a:t>
            </a:r>
            <a:r>
              <a:rPr lang="en-US" sz="2000" b="1" dirty="0">
                <a:latin typeface="Candara" panose="020E0502030303020204" pitchFamily="34" charset="0"/>
              </a:rPr>
              <a:t>NMS</a:t>
            </a:r>
            <a:r>
              <a:rPr lang="en-US" sz="2000" dirty="0">
                <a:latin typeface="Candara" panose="020E0502030303020204" pitchFamily="34" charset="0"/>
              </a:rPr>
              <a:t>, has a </a:t>
            </a:r>
            <a:r>
              <a:rPr lang="en-US" sz="2000" b="1" dirty="0">
                <a:solidFill>
                  <a:srgbClr val="CC9900"/>
                </a:solidFill>
                <a:latin typeface="Candara" panose="020E0502030303020204" pitchFamily="34" charset="0"/>
              </a:rPr>
              <a:t>database </a:t>
            </a:r>
            <a:r>
              <a:rPr lang="en-US" sz="2000" dirty="0">
                <a:latin typeface="Candara" panose="020E0502030303020204" pitchFamily="34" charset="0"/>
              </a:rPr>
              <a:t>that </a:t>
            </a:r>
            <a:r>
              <a:rPr lang="en-US" sz="2000" b="1" dirty="0">
                <a:latin typeface="Candara" panose="020E0502030303020204" pitchFamily="34" charset="0"/>
              </a:rPr>
              <a:t>polls</a:t>
            </a:r>
            <a:r>
              <a:rPr lang="en-US" sz="2000" dirty="0">
                <a:latin typeface="Candara" panose="020E0502030303020204" pitchFamily="34" charset="0"/>
              </a:rPr>
              <a:t> </a:t>
            </a:r>
            <a:r>
              <a:rPr lang="en-US" sz="2000" b="1" dirty="0">
                <a:latin typeface="Candara" panose="020E0502030303020204" pitchFamily="34" charset="0"/>
              </a:rPr>
              <a:t>managed objects</a:t>
            </a:r>
            <a:r>
              <a:rPr lang="en-US" sz="2000" dirty="0">
                <a:latin typeface="Candara" panose="020E0502030303020204" pitchFamily="34" charset="0"/>
              </a:rPr>
              <a:t> for </a:t>
            </a:r>
            <a:r>
              <a:rPr lang="en-US" sz="2000" dirty="0" smtClean="0">
                <a:latin typeface="Candara" panose="020E0502030303020204" pitchFamily="34" charset="0"/>
              </a:rPr>
              <a:t>management </a:t>
            </a:r>
            <a:r>
              <a:rPr lang="en-US" sz="2000" dirty="0">
                <a:latin typeface="Candara" panose="020E0502030303020204" pitchFamily="34" charset="0"/>
              </a:rPr>
              <a:t>data. It contains </a:t>
            </a:r>
            <a:r>
              <a:rPr lang="en-US" sz="2000" b="1" dirty="0">
                <a:latin typeface="Candara" panose="020E0502030303020204" pitchFamily="34" charset="0"/>
              </a:rPr>
              <a:t>two sets of </a:t>
            </a:r>
            <a:r>
              <a:rPr lang="en-US" sz="2000" b="1" dirty="0" smtClean="0">
                <a:latin typeface="Candara" panose="020E0502030303020204" pitchFamily="34" charset="0"/>
              </a:rPr>
              <a:t>data </a:t>
            </a:r>
            <a:r>
              <a:rPr lang="en-US" sz="2000" dirty="0" smtClean="0">
                <a:latin typeface="Candara" panose="020E0502030303020204" pitchFamily="34" charset="0"/>
              </a:rPr>
              <a:t>—</a:t>
            </a:r>
            <a:r>
              <a:rPr lang="en-US" sz="2000" dirty="0">
                <a:latin typeface="Candara" panose="020E0502030303020204" pitchFamily="34" charset="0"/>
              </a:rPr>
              <a:t>one on </a:t>
            </a:r>
            <a:r>
              <a:rPr lang="en-US" sz="2000" b="1" dirty="0">
                <a:solidFill>
                  <a:srgbClr val="996633"/>
                </a:solidFill>
                <a:latin typeface="Candara" panose="020E0502030303020204" pitchFamily="34" charset="0"/>
              </a:rPr>
              <a:t>information about the </a:t>
            </a:r>
            <a:r>
              <a:rPr lang="en-US" sz="2000" b="1" dirty="0" smtClean="0">
                <a:solidFill>
                  <a:srgbClr val="996633"/>
                </a:solidFill>
                <a:latin typeface="Candara" panose="020E0502030303020204" pitchFamily="34" charset="0"/>
              </a:rPr>
              <a:t>objects </a:t>
            </a:r>
            <a:r>
              <a:rPr lang="en-US" sz="2000" dirty="0" smtClean="0">
                <a:latin typeface="Candara" panose="020E0502030303020204" pitchFamily="34" charset="0"/>
              </a:rPr>
              <a:t>(</a:t>
            </a:r>
            <a:r>
              <a:rPr lang="en-US" sz="2000" b="1" dirty="0" smtClean="0">
                <a:latin typeface="Candara" panose="020E0502030303020204" pitchFamily="34" charset="0"/>
              </a:rPr>
              <a:t>MIB)</a:t>
            </a:r>
            <a:r>
              <a:rPr lang="en-US" sz="2000" dirty="0" smtClean="0">
                <a:latin typeface="Candara" panose="020E0502030303020204" pitchFamily="34" charset="0"/>
              </a:rPr>
              <a:t>, </a:t>
            </a:r>
            <a:r>
              <a:rPr lang="en-US" sz="2000" dirty="0">
                <a:latin typeface="Candara" panose="020E0502030303020204" pitchFamily="34" charset="0"/>
              </a:rPr>
              <a:t>and a second </a:t>
            </a:r>
            <a:r>
              <a:rPr lang="en-US" sz="2000" dirty="0" smtClean="0">
                <a:latin typeface="Candara" panose="020E0502030303020204" pitchFamily="34" charset="0"/>
              </a:rPr>
              <a:t>on the </a:t>
            </a:r>
            <a:r>
              <a:rPr lang="en-US" sz="2000" b="1" dirty="0">
                <a:solidFill>
                  <a:srgbClr val="996633"/>
                </a:solidFill>
                <a:latin typeface="Candara" panose="020E0502030303020204" pitchFamily="34" charset="0"/>
              </a:rPr>
              <a:t>values of the objects</a:t>
            </a:r>
            <a:r>
              <a:rPr lang="en-US" sz="2000" dirty="0">
                <a:latin typeface="Candara" panose="020E0502030303020204" pitchFamily="34" charset="0"/>
              </a:rPr>
              <a:t>. These two are often confused with each other. </a:t>
            </a:r>
            <a:endParaRPr lang="en-US" sz="2000" dirty="0" smtClean="0">
              <a:latin typeface="Candara" panose="020E0502030303020204" pitchFamily="34" charset="0"/>
            </a:endParaRPr>
          </a:p>
          <a:p>
            <a:pPr>
              <a:spcAft>
                <a:spcPts val="600"/>
              </a:spcAft>
            </a:pPr>
            <a:r>
              <a:rPr lang="en-US" sz="2000" b="1" dirty="0" smtClean="0">
                <a:solidFill>
                  <a:srgbClr val="CC9900"/>
                </a:solidFill>
                <a:latin typeface="Candara" panose="020E0502030303020204" pitchFamily="34" charset="0"/>
              </a:rPr>
              <a:t>MIB</a:t>
            </a:r>
            <a:r>
              <a:rPr lang="en-US" sz="2000" dirty="0" smtClean="0">
                <a:solidFill>
                  <a:srgbClr val="CC9900"/>
                </a:solidFill>
                <a:latin typeface="Candara" panose="020E0502030303020204" pitchFamily="34" charset="0"/>
              </a:rPr>
              <a:t> </a:t>
            </a:r>
            <a:r>
              <a:rPr lang="en-US" sz="2000" dirty="0">
                <a:latin typeface="Candara" panose="020E0502030303020204" pitchFamily="34" charset="0"/>
              </a:rPr>
              <a:t>is a </a:t>
            </a:r>
            <a:r>
              <a:rPr lang="en-US" sz="2000" b="1" dirty="0">
                <a:solidFill>
                  <a:srgbClr val="CC9900"/>
                </a:solidFill>
                <a:latin typeface="Candara" panose="020E0502030303020204" pitchFamily="34" charset="0"/>
              </a:rPr>
              <a:t>virtual data (</a:t>
            </a:r>
            <a:r>
              <a:rPr lang="en-US" sz="2000" b="1" dirty="0" smtClean="0">
                <a:solidFill>
                  <a:srgbClr val="CC9900"/>
                </a:solidFill>
                <a:latin typeface="Candara" panose="020E0502030303020204" pitchFamily="34" charset="0"/>
              </a:rPr>
              <a:t>information</a:t>
            </a:r>
            <a:r>
              <a:rPr lang="en-US" sz="2000" b="1" dirty="0">
                <a:solidFill>
                  <a:srgbClr val="CC9900"/>
                </a:solidFill>
                <a:latin typeface="Candara" panose="020E0502030303020204" pitchFamily="34" charset="0"/>
              </a:rPr>
              <a:t>) base </a:t>
            </a:r>
            <a:r>
              <a:rPr lang="en-US" sz="2000" dirty="0">
                <a:latin typeface="Candara" panose="020E0502030303020204" pitchFamily="34" charset="0"/>
              </a:rPr>
              <a:t>and is </a:t>
            </a:r>
            <a:r>
              <a:rPr lang="en-US" sz="2000" b="1" dirty="0">
                <a:latin typeface="Candara" panose="020E0502030303020204" pitchFamily="34" charset="0"/>
              </a:rPr>
              <a:t>static</a:t>
            </a:r>
            <a:r>
              <a:rPr lang="en-US" sz="2000" dirty="0">
                <a:latin typeface="Candara" panose="020E0502030303020204" pitchFamily="34" charset="0"/>
              </a:rPr>
              <a:t>. In fact, it needs to be there when an NMS discovers a </a:t>
            </a:r>
            <a:r>
              <a:rPr lang="en-US" sz="2000" b="1" dirty="0">
                <a:latin typeface="Candara" panose="020E0502030303020204" pitchFamily="34" charset="0"/>
              </a:rPr>
              <a:t>new</a:t>
            </a:r>
            <a:r>
              <a:rPr lang="en-US" sz="2000" dirty="0">
                <a:latin typeface="Candara" panose="020E0502030303020204" pitchFamily="34" charset="0"/>
              </a:rPr>
              <a:t> object in the </a:t>
            </a:r>
            <a:r>
              <a:rPr lang="en-US" sz="2000" dirty="0" smtClean="0">
                <a:latin typeface="Candara" panose="020E0502030303020204" pitchFamily="34" charset="0"/>
              </a:rPr>
              <a:t>network. It </a:t>
            </a:r>
            <a:r>
              <a:rPr lang="en-US" sz="2000" dirty="0">
                <a:latin typeface="Candara" panose="020E0502030303020204" pitchFamily="34" charset="0"/>
              </a:rPr>
              <a:t>is compiled in the manager during implementation. </a:t>
            </a:r>
            <a:endParaRPr lang="en-US" sz="2000" dirty="0" smtClean="0">
              <a:latin typeface="Candara" panose="020E0502030303020204" pitchFamily="34" charset="0"/>
            </a:endParaRPr>
          </a:p>
          <a:p>
            <a:pPr>
              <a:spcAft>
                <a:spcPts val="600"/>
              </a:spcAft>
            </a:pPr>
            <a:r>
              <a:rPr lang="en-US" sz="2000" dirty="0" smtClean="0">
                <a:latin typeface="Candara" panose="020E0502030303020204" pitchFamily="34" charset="0"/>
              </a:rPr>
              <a:t>If </a:t>
            </a:r>
            <a:r>
              <a:rPr lang="en-US" sz="2000" dirty="0">
                <a:latin typeface="Candara" panose="020E0502030303020204" pitchFamily="34" charset="0"/>
              </a:rPr>
              <a:t>information about the managed object is </a:t>
            </a:r>
            <a:r>
              <a:rPr lang="en-US" sz="2000" dirty="0" smtClean="0">
                <a:latin typeface="Candara" panose="020E0502030303020204" pitchFamily="34" charset="0"/>
              </a:rPr>
              <a:t>not in </a:t>
            </a:r>
            <a:r>
              <a:rPr lang="en-US" sz="2000" dirty="0">
                <a:latin typeface="Candara" panose="020E0502030303020204" pitchFamily="34" charset="0"/>
              </a:rPr>
              <a:t>the manager, it could still detect the object but would mark it as </a:t>
            </a:r>
            <a:r>
              <a:rPr lang="en-US" sz="2000" b="1" dirty="0">
                <a:latin typeface="Candara" panose="020E0502030303020204" pitchFamily="34" charset="0"/>
              </a:rPr>
              <a:t>unidentifiable</a:t>
            </a:r>
            <a:r>
              <a:rPr lang="en-US" sz="2000" dirty="0">
                <a:latin typeface="Candara" panose="020E0502030303020204" pitchFamily="34" charset="0"/>
              </a:rPr>
              <a:t>. This is because </a:t>
            </a:r>
            <a:r>
              <a:rPr lang="en-US" sz="2000" dirty="0" smtClean="0">
                <a:latin typeface="Candara" panose="020E0502030303020204" pitchFamily="34" charset="0"/>
              </a:rPr>
              <a:t>the discovery </a:t>
            </a:r>
            <a:r>
              <a:rPr lang="en-US" sz="2000" dirty="0">
                <a:latin typeface="Candara" panose="020E0502030303020204" pitchFamily="34" charset="0"/>
              </a:rPr>
              <a:t>process involves a broadcast </a:t>
            </a:r>
            <a:r>
              <a:rPr lang="en-US" sz="2000" dirty="0">
                <a:solidFill>
                  <a:srgbClr val="00B0F0"/>
                </a:solidFill>
                <a:latin typeface="Candara" panose="020E0502030303020204" pitchFamily="34" charset="0"/>
              </a:rPr>
              <a:t>PING command </a:t>
            </a:r>
            <a:r>
              <a:rPr lang="en-US" sz="2000" dirty="0">
                <a:latin typeface="Candara" panose="020E0502030303020204" pitchFamily="34" charset="0"/>
              </a:rPr>
              <a:t>by the NMS and responses to it from </a:t>
            </a:r>
            <a:r>
              <a:rPr lang="en-US" sz="2000" dirty="0" smtClean="0">
                <a:latin typeface="Candara" panose="020E0502030303020204" pitchFamily="34" charset="0"/>
              </a:rPr>
              <a:t>network components</a:t>
            </a:r>
            <a:r>
              <a:rPr lang="en-US" sz="2000" dirty="0">
                <a:latin typeface="Candara" panose="020E0502030303020204" pitchFamily="34" charset="0"/>
              </a:rPr>
              <a:t>. Thus, a newly added network component would respond if it has a TCP/IP stack </a:t>
            </a:r>
            <a:r>
              <a:rPr lang="en-US" sz="2000" dirty="0" smtClean="0">
                <a:latin typeface="Candara" panose="020E0502030303020204" pitchFamily="34" charset="0"/>
              </a:rPr>
              <a:t>that normally </a:t>
            </a:r>
            <a:r>
              <a:rPr lang="en-US" sz="2000" dirty="0">
                <a:latin typeface="Candara" panose="020E0502030303020204" pitchFamily="34" charset="0"/>
              </a:rPr>
              <a:t>has a built-in ICMP. However, the response contains only the IP address. MIB needs to </a:t>
            </a:r>
            <a:r>
              <a:rPr lang="en-US" sz="2000" dirty="0" smtClean="0">
                <a:latin typeface="Candara" panose="020E0502030303020204" pitchFamily="34" charset="0"/>
              </a:rPr>
              <a:t>be implemented </a:t>
            </a:r>
            <a:r>
              <a:rPr lang="en-US" sz="2000" dirty="0">
                <a:latin typeface="Candara" panose="020E0502030303020204" pitchFamily="34" charset="0"/>
              </a:rPr>
              <a:t>in both the manager and the agent to acquire the rest of the information, such as the </a:t>
            </a:r>
            <a:r>
              <a:rPr lang="en-US" sz="2000" dirty="0" smtClean="0">
                <a:latin typeface="Candara" panose="020E0502030303020204" pitchFamily="34" charset="0"/>
              </a:rPr>
              <a:t>system group </a:t>
            </a:r>
            <a:r>
              <a:rPr lang="en-US" sz="2000" dirty="0">
                <a:latin typeface="Candara" panose="020E0502030303020204" pitchFamily="34" charset="0"/>
              </a:rPr>
              <a:t>information shown in Figure 4.2.</a:t>
            </a:r>
          </a:p>
          <a:p>
            <a:pPr>
              <a:spcAft>
                <a:spcPts val="600"/>
              </a:spcAft>
            </a:pPr>
            <a:r>
              <a:rPr lang="en-US" sz="2000" dirty="0">
                <a:latin typeface="Candara" panose="020E0502030303020204" pitchFamily="34" charset="0"/>
              </a:rPr>
              <a:t>The second </a:t>
            </a:r>
            <a:r>
              <a:rPr lang="en-US" sz="2000" b="1" dirty="0">
                <a:solidFill>
                  <a:srgbClr val="CC9900"/>
                </a:solidFill>
                <a:latin typeface="Candara" panose="020E0502030303020204" pitchFamily="34" charset="0"/>
              </a:rPr>
              <a:t>database</a:t>
            </a:r>
            <a:r>
              <a:rPr lang="en-US" sz="2000" dirty="0">
                <a:solidFill>
                  <a:srgbClr val="CC9900"/>
                </a:solidFill>
                <a:latin typeface="Candara" panose="020E0502030303020204" pitchFamily="34" charset="0"/>
              </a:rPr>
              <a:t> </a:t>
            </a:r>
            <a:r>
              <a:rPr lang="en-US" sz="2000" dirty="0">
                <a:latin typeface="Candara" panose="020E0502030303020204" pitchFamily="34" charset="0"/>
              </a:rPr>
              <a:t>is </a:t>
            </a:r>
            <a:r>
              <a:rPr lang="en-US" sz="2000" b="1" dirty="0">
                <a:latin typeface="Candara" panose="020E0502030303020204" pitchFamily="34" charset="0"/>
              </a:rPr>
              <a:t>dynamic</a:t>
            </a:r>
            <a:r>
              <a:rPr lang="en-US" sz="2000" dirty="0">
                <a:latin typeface="Candara" panose="020E0502030303020204" pitchFamily="34" charset="0"/>
              </a:rPr>
              <a:t> and contains measured values associated with the </a:t>
            </a:r>
            <a:r>
              <a:rPr lang="en-US" sz="2000" b="1" dirty="0">
                <a:latin typeface="Candara" panose="020E0502030303020204" pitchFamily="34" charset="0"/>
              </a:rPr>
              <a:t>object</a:t>
            </a:r>
            <a:r>
              <a:rPr lang="en-US" sz="2000" dirty="0">
                <a:latin typeface="Candara" panose="020E0502030303020204" pitchFamily="34" charset="0"/>
              </a:rPr>
              <a:t>. This </a:t>
            </a:r>
            <a:r>
              <a:rPr lang="en-US" sz="2000" dirty="0" smtClean="0">
                <a:latin typeface="Candara" panose="020E0502030303020204" pitchFamily="34" charset="0"/>
              </a:rPr>
              <a:t>is a </a:t>
            </a:r>
            <a:r>
              <a:rPr lang="en-US" sz="2000" dirty="0">
                <a:latin typeface="Candara" panose="020E0502030303020204" pitchFamily="34" charset="0"/>
              </a:rPr>
              <a:t>true database. While </a:t>
            </a:r>
            <a:r>
              <a:rPr lang="en-US" sz="2000" b="1" dirty="0">
                <a:latin typeface="Candara" panose="020E0502030303020204" pitchFamily="34" charset="0"/>
              </a:rPr>
              <a:t>MIB</a:t>
            </a:r>
            <a:r>
              <a:rPr lang="en-US" sz="2000" dirty="0">
                <a:latin typeface="Candara" panose="020E0502030303020204" pitchFamily="34" charset="0"/>
              </a:rPr>
              <a:t> has a formalized </a:t>
            </a:r>
            <a:r>
              <a:rPr lang="en-US" sz="2000" b="1" dirty="0">
                <a:latin typeface="Candara" panose="020E0502030303020204" pitchFamily="34" charset="0"/>
              </a:rPr>
              <a:t>structure</a:t>
            </a:r>
            <a:r>
              <a:rPr lang="en-US" sz="2000" dirty="0">
                <a:latin typeface="Candara" panose="020E0502030303020204" pitchFamily="34" charset="0"/>
              </a:rPr>
              <a:t>, the database containing actual values can </a:t>
            </a:r>
            <a:r>
              <a:rPr lang="en-US" sz="2000" dirty="0" smtClean="0">
                <a:latin typeface="Candara" panose="020E0502030303020204" pitchFamily="34" charset="0"/>
              </a:rPr>
              <a:t>be implemented </a:t>
            </a:r>
            <a:r>
              <a:rPr lang="en-US" sz="2000" dirty="0">
                <a:latin typeface="Candara" panose="020E0502030303020204" pitchFamily="34" charset="0"/>
              </a:rPr>
              <a:t>using any </a:t>
            </a:r>
            <a:r>
              <a:rPr lang="en-US" sz="2000" b="1" dirty="0">
                <a:latin typeface="Candara" panose="020E0502030303020204" pitchFamily="34" charset="0"/>
              </a:rPr>
              <a:t>database architecture </a:t>
            </a:r>
            <a:r>
              <a:rPr lang="en-US" sz="2000" dirty="0">
                <a:latin typeface="Candara" panose="020E0502030303020204" pitchFamily="34" charset="0"/>
              </a:rPr>
              <a:t>chosen by the </a:t>
            </a:r>
            <a:r>
              <a:rPr lang="en-US" sz="2000" dirty="0" smtClean="0">
                <a:latin typeface="Candara" panose="020E0502030303020204" pitchFamily="34" charset="0"/>
              </a:rPr>
              <a:t>implementers. </a:t>
            </a:r>
          </a:p>
          <a:p>
            <a:pPr>
              <a:spcAft>
                <a:spcPts val="600"/>
              </a:spcAft>
            </a:pPr>
            <a:r>
              <a:rPr lang="en-US" sz="2000" dirty="0" smtClean="0">
                <a:latin typeface="Candara" panose="020E0502030303020204" pitchFamily="34" charset="0"/>
              </a:rPr>
              <a:t>It is </a:t>
            </a:r>
            <a:r>
              <a:rPr lang="en-US" sz="2000" dirty="0">
                <a:latin typeface="Candara" panose="020E0502030303020204" pitchFamily="34" charset="0"/>
              </a:rPr>
              <a:t>worth noting </a:t>
            </a:r>
            <a:r>
              <a:rPr lang="en-US" sz="2000" dirty="0" smtClean="0">
                <a:latin typeface="Candara" panose="020E0502030303020204" pitchFamily="34" charset="0"/>
              </a:rPr>
              <a:t>in Figure </a:t>
            </a:r>
            <a:r>
              <a:rPr lang="en-US" sz="2000" dirty="0">
                <a:latin typeface="Candara" panose="020E0502030303020204" pitchFamily="34" charset="0"/>
              </a:rPr>
              <a:t>4.9 that the </a:t>
            </a:r>
            <a:r>
              <a:rPr lang="en-US" sz="2000" dirty="0">
                <a:solidFill>
                  <a:srgbClr val="669900"/>
                </a:solidFill>
                <a:latin typeface="Candara" panose="020E0502030303020204" pitchFamily="34" charset="0"/>
              </a:rPr>
              <a:t>SNMP manager </a:t>
            </a:r>
            <a:r>
              <a:rPr lang="en-US" sz="2000" dirty="0">
                <a:latin typeface="Candara" panose="020E0502030303020204" pitchFamily="34" charset="0"/>
              </a:rPr>
              <a:t>has a </a:t>
            </a:r>
            <a:r>
              <a:rPr lang="en-US" sz="2000" b="1" dirty="0">
                <a:latin typeface="Candara" panose="020E0502030303020204" pitchFamily="34" charset="0"/>
              </a:rPr>
              <a:t>database</a:t>
            </a:r>
            <a:r>
              <a:rPr lang="en-US" sz="2000" dirty="0">
                <a:latin typeface="Candara" panose="020E0502030303020204" pitchFamily="34" charset="0"/>
              </a:rPr>
              <a:t>, which is the </a:t>
            </a:r>
            <a:r>
              <a:rPr lang="en-US" sz="2000" b="1" dirty="0">
                <a:latin typeface="Candara" panose="020E0502030303020204" pitchFamily="34" charset="0"/>
              </a:rPr>
              <a:t>physical </a:t>
            </a:r>
            <a:r>
              <a:rPr lang="en-US" sz="2000" b="1" dirty="0" smtClean="0">
                <a:latin typeface="Candara" panose="020E0502030303020204" pitchFamily="34" charset="0"/>
              </a:rPr>
              <a:t>database</a:t>
            </a:r>
            <a:r>
              <a:rPr lang="en-US" sz="2000" dirty="0" smtClean="0">
                <a:latin typeface="Candara" panose="020E0502030303020204" pitchFamily="34" charset="0"/>
              </a:rPr>
              <a:t>, and </a:t>
            </a:r>
            <a:r>
              <a:rPr lang="en-US" sz="2000" dirty="0">
                <a:latin typeface="Candara" panose="020E0502030303020204" pitchFamily="34" charset="0"/>
              </a:rPr>
              <a:t>the </a:t>
            </a:r>
            <a:r>
              <a:rPr lang="en-US" sz="2000" b="1" dirty="0">
                <a:solidFill>
                  <a:srgbClr val="669900"/>
                </a:solidFill>
                <a:latin typeface="Candara" panose="020E0502030303020204" pitchFamily="34" charset="0"/>
              </a:rPr>
              <a:t>SNMP agent </a:t>
            </a:r>
            <a:r>
              <a:rPr lang="en-US" sz="2000" dirty="0">
                <a:latin typeface="Candara" panose="020E0502030303020204" pitchFamily="34" charset="0"/>
              </a:rPr>
              <a:t>does </a:t>
            </a:r>
            <a:r>
              <a:rPr lang="en-US" sz="2000" b="1" dirty="0">
                <a:latin typeface="Candara" panose="020E0502030303020204" pitchFamily="34" charset="0"/>
              </a:rPr>
              <a:t>not</a:t>
            </a:r>
            <a:r>
              <a:rPr lang="en-US" sz="2000" dirty="0">
                <a:latin typeface="Candara" panose="020E0502030303020204" pitchFamily="34" charset="0"/>
              </a:rPr>
              <a:t> have a </a:t>
            </a:r>
            <a:r>
              <a:rPr lang="en-US" sz="2000" b="1" dirty="0">
                <a:latin typeface="Candara" panose="020E0502030303020204" pitchFamily="34" charset="0"/>
              </a:rPr>
              <a:t>physical</a:t>
            </a:r>
            <a:r>
              <a:rPr lang="en-US" sz="2000" dirty="0">
                <a:latin typeface="Candara" panose="020E0502030303020204" pitchFamily="34" charset="0"/>
              </a:rPr>
              <a:t> </a:t>
            </a:r>
            <a:r>
              <a:rPr lang="en-US" sz="2000" b="1" dirty="0">
                <a:latin typeface="Candara" panose="020E0502030303020204" pitchFamily="34" charset="0"/>
              </a:rPr>
              <a:t>database</a:t>
            </a:r>
            <a:r>
              <a:rPr lang="en-US" sz="2000" dirty="0">
                <a:latin typeface="Candara" panose="020E0502030303020204" pitchFamily="34" charset="0"/>
              </a:rPr>
              <a:t>. However, both have MIBs, which are </a:t>
            </a:r>
            <a:r>
              <a:rPr lang="en-US" sz="2000" dirty="0" smtClean="0">
                <a:latin typeface="Candara" panose="020E0502030303020204" pitchFamily="34" charset="0"/>
              </a:rPr>
              <a:t>compiled into </a:t>
            </a:r>
            <a:r>
              <a:rPr lang="en-US" sz="2000" dirty="0">
                <a:latin typeface="Candara" panose="020E0502030303020204" pitchFamily="34" charset="0"/>
              </a:rPr>
              <a:t>the software module and </a:t>
            </a:r>
            <a:r>
              <a:rPr lang="en-US" sz="2000" dirty="0" smtClean="0">
                <a:latin typeface="Candara" panose="020E0502030303020204" pitchFamily="34" charset="0"/>
              </a:rPr>
              <a:t>are </a:t>
            </a:r>
            <a:r>
              <a:rPr lang="en-US" sz="2000" dirty="0">
                <a:latin typeface="Candara" panose="020E0502030303020204" pitchFamily="34" charset="0"/>
              </a:rPr>
              <a:t>not shown in the figure.</a:t>
            </a:r>
          </a:p>
        </p:txBody>
      </p:sp>
      <p:sp>
        <p:nvSpPr>
          <p:cNvPr id="4" name="5-Point Star 3"/>
          <p:cNvSpPr/>
          <p:nvPr/>
        </p:nvSpPr>
        <p:spPr>
          <a:xfrm>
            <a:off x="11545824" y="97536"/>
            <a:ext cx="499872" cy="499872"/>
          </a:xfrm>
          <a:prstGeom prst="star5">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20112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146304"/>
            <a:ext cx="7896714" cy="1015663"/>
          </a:xfrm>
          <a:prstGeom prst="rect">
            <a:avLst/>
          </a:prstGeom>
          <a:noFill/>
        </p:spPr>
        <p:txBody>
          <a:bodyPr wrap="none" rtlCol="1">
            <a:spAutoFit/>
          </a:bodyPr>
          <a:lstStyle/>
          <a:p>
            <a:r>
              <a:rPr lang="en-US" sz="2000" dirty="0" smtClean="0">
                <a:solidFill>
                  <a:srgbClr val="C00000"/>
                </a:solidFill>
                <a:latin typeface="Candara" panose="020E0502030303020204" pitchFamily="34" charset="0"/>
              </a:rPr>
              <a:t>Assignment 1 Q3</a:t>
            </a:r>
          </a:p>
          <a:p>
            <a:endParaRPr lang="en-US" sz="2000" dirty="0">
              <a:solidFill>
                <a:srgbClr val="C00000"/>
              </a:solidFill>
              <a:latin typeface="Candara" panose="020E0502030303020204" pitchFamily="34" charset="0"/>
            </a:endParaRPr>
          </a:p>
          <a:p>
            <a:r>
              <a:rPr lang="en-US" sz="2000" dirty="0">
                <a:solidFill>
                  <a:srgbClr val="C00000"/>
                </a:solidFill>
                <a:latin typeface="Candara" panose="020E0502030303020204" pitchFamily="34" charset="0"/>
              </a:rPr>
              <a:t>Describe the </a:t>
            </a:r>
            <a:r>
              <a:rPr lang="en-US" sz="2000" b="1" dirty="0">
                <a:solidFill>
                  <a:srgbClr val="C00000"/>
                </a:solidFill>
                <a:latin typeface="Candara" panose="020E0502030303020204" pitchFamily="34" charset="0"/>
              </a:rPr>
              <a:t>System Architecture </a:t>
            </a:r>
            <a:r>
              <a:rPr lang="en-US" sz="2000" dirty="0">
                <a:solidFill>
                  <a:srgbClr val="C00000"/>
                </a:solidFill>
                <a:latin typeface="Candara" panose="020E0502030303020204" pitchFamily="34" charset="0"/>
              </a:rPr>
              <a:t>of </a:t>
            </a:r>
            <a:r>
              <a:rPr lang="en-US" sz="2000" b="1" dirty="0">
                <a:solidFill>
                  <a:srgbClr val="C00000"/>
                </a:solidFill>
                <a:latin typeface="Candara" panose="020E0502030303020204" pitchFamily="34" charset="0"/>
              </a:rPr>
              <a:t>SNMP Manager </a:t>
            </a:r>
            <a:r>
              <a:rPr lang="en-US" sz="2000" dirty="0">
                <a:solidFill>
                  <a:srgbClr val="C00000"/>
                </a:solidFill>
                <a:latin typeface="Candara" panose="020E0502030303020204" pitchFamily="34" charset="0"/>
              </a:rPr>
              <a:t>and </a:t>
            </a:r>
            <a:r>
              <a:rPr lang="en-US" sz="2000" b="1" dirty="0">
                <a:solidFill>
                  <a:srgbClr val="C00000"/>
                </a:solidFill>
                <a:latin typeface="Candara" panose="020E0502030303020204" pitchFamily="34" charset="0"/>
              </a:rPr>
              <a:t>SNMP </a:t>
            </a:r>
            <a:r>
              <a:rPr lang="en-US" sz="2000" b="1" dirty="0" smtClean="0">
                <a:solidFill>
                  <a:srgbClr val="C00000"/>
                </a:solidFill>
                <a:latin typeface="Candara" panose="020E0502030303020204" pitchFamily="34" charset="0"/>
              </a:rPr>
              <a:t>Agent </a:t>
            </a:r>
            <a:r>
              <a:rPr lang="en-US" sz="2000" dirty="0" smtClean="0">
                <a:solidFill>
                  <a:srgbClr val="C00000"/>
                </a:solidFill>
                <a:latin typeface="Candara" panose="020E0502030303020204" pitchFamily="34" charset="0"/>
              </a:rPr>
              <a:t>?</a:t>
            </a:r>
            <a:endParaRPr lang="ar-SA" sz="2000" dirty="0">
              <a:solidFill>
                <a:srgbClr val="C00000"/>
              </a:solidFill>
              <a:latin typeface="Candara" panose="020E0502030303020204" pitchFamily="34" charset="0"/>
            </a:endParaRPr>
          </a:p>
        </p:txBody>
      </p:sp>
      <p:sp>
        <p:nvSpPr>
          <p:cNvPr id="3" name="5-Point Star 2"/>
          <p:cNvSpPr/>
          <p:nvPr/>
        </p:nvSpPr>
        <p:spPr>
          <a:xfrm>
            <a:off x="11545824" y="97536"/>
            <a:ext cx="499872" cy="499872"/>
          </a:xfrm>
          <a:prstGeom prst="star5">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70891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6" name="Shape 28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87" name="Shape 287"/>
          <p:cNvSpPr txBox="1"/>
          <p:nvPr/>
        </p:nvSpPr>
        <p:spPr>
          <a:xfrm>
            <a:off x="2805953" y="520701"/>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 Messages</a:t>
            </a:r>
          </a:p>
        </p:txBody>
      </p:sp>
      <p:sp>
        <p:nvSpPr>
          <p:cNvPr id="288" name="Shape 288"/>
          <p:cNvSpPr txBox="1"/>
          <p:nvPr/>
        </p:nvSpPr>
        <p:spPr>
          <a:xfrm>
            <a:off x="784413" y="1165224"/>
            <a:ext cx="11013140" cy="5988611"/>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Get-Request</a:t>
            </a:r>
          </a:p>
          <a:p>
            <a:pPr marL="457200" lvl="1">
              <a:buClr>
                <a:schemeClr val="dk1"/>
              </a:buClr>
              <a:buSzPct val="100000"/>
              <a:buFont typeface="Arial"/>
              <a:buChar char="•"/>
            </a:pPr>
            <a:r>
              <a:rPr lang="en-US" sz="2400" dirty="0">
                <a:solidFill>
                  <a:schemeClr val="dk1"/>
                </a:solidFill>
                <a:latin typeface="Candara" panose="020E0502030303020204" pitchFamily="34" charset="0"/>
              </a:rPr>
              <a:t> Sent by manager requesting data from agent</a:t>
            </a:r>
          </a:p>
          <a:p>
            <a:pPr marL="342900" indent="-342900">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Get-Next-Request</a:t>
            </a:r>
          </a:p>
          <a:p>
            <a:pPr marL="457200" lvl="1">
              <a:buClr>
                <a:schemeClr val="dk1"/>
              </a:buClr>
              <a:buSzPct val="100000"/>
              <a:buFont typeface="Arial"/>
              <a:buChar char="•"/>
            </a:pPr>
            <a:r>
              <a:rPr lang="en-US" sz="2400" dirty="0">
                <a:solidFill>
                  <a:schemeClr val="dk1"/>
                </a:solidFill>
                <a:latin typeface="Candara" panose="020E0502030303020204" pitchFamily="34" charset="0"/>
              </a:rPr>
              <a:t> Sent by manager requesting data on the </a:t>
            </a:r>
            <a:r>
              <a:rPr lang="en-US" sz="2400" b="1" dirty="0" smtClean="0">
                <a:solidFill>
                  <a:schemeClr val="dk1"/>
                </a:solidFill>
                <a:latin typeface="Candara" panose="020E0502030303020204" pitchFamily="34" charset="0"/>
              </a:rPr>
              <a:t>next</a:t>
            </a:r>
            <a:r>
              <a:rPr lang="en-US" sz="2400" dirty="0">
                <a:solidFill>
                  <a:schemeClr val="dk1"/>
                </a:solidFill>
                <a:latin typeface="Candara" panose="020E0502030303020204" pitchFamily="34" charset="0"/>
              </a:rPr>
              <a:t> </a:t>
            </a:r>
            <a:r>
              <a:rPr lang="en-US" sz="2400" dirty="0" smtClean="0">
                <a:solidFill>
                  <a:schemeClr val="dk1"/>
                </a:solidFill>
                <a:latin typeface="Candara" panose="020E0502030303020204" pitchFamily="34" charset="0"/>
              </a:rPr>
              <a:t>MO </a:t>
            </a:r>
            <a:r>
              <a:rPr lang="en-US" sz="2400" dirty="0">
                <a:solidFill>
                  <a:schemeClr val="dk1"/>
                </a:solidFill>
                <a:latin typeface="Candara" panose="020E0502030303020204" pitchFamily="34" charset="0"/>
              </a:rPr>
              <a:t>to the one specified</a:t>
            </a:r>
          </a:p>
          <a:p>
            <a:pPr marL="342900" indent="-342900">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Set-Request</a:t>
            </a:r>
          </a:p>
          <a:p>
            <a:pPr marL="457200" lvl="1">
              <a:buClr>
                <a:schemeClr val="dk1"/>
              </a:buClr>
              <a:buSzPct val="100000"/>
              <a:buFont typeface="Arial"/>
              <a:buChar char="•"/>
            </a:pPr>
            <a:r>
              <a:rPr lang="en-US" sz="2400" dirty="0">
                <a:solidFill>
                  <a:schemeClr val="dk1"/>
                </a:solidFill>
                <a:latin typeface="Candara" panose="020E0502030303020204" pitchFamily="34" charset="0"/>
              </a:rPr>
              <a:t> Initializes or changes the value of </a:t>
            </a:r>
            <a:r>
              <a:rPr lang="en-US" sz="2400" dirty="0" smtClean="0">
                <a:solidFill>
                  <a:schemeClr val="dk1"/>
                </a:solidFill>
                <a:latin typeface="Candara" panose="020E0502030303020204" pitchFamily="34" charset="0"/>
              </a:rPr>
              <a:t>network </a:t>
            </a:r>
            <a:r>
              <a:rPr lang="en-US" sz="2400" dirty="0">
                <a:solidFill>
                  <a:schemeClr val="dk1"/>
                </a:solidFill>
                <a:latin typeface="Candara" panose="020E0502030303020204" pitchFamily="34" charset="0"/>
              </a:rPr>
              <a:t>element</a:t>
            </a:r>
          </a:p>
          <a:p>
            <a:pPr marL="342900" indent="-342900">
              <a:buClr>
                <a:schemeClr val="dk1"/>
              </a:buClr>
              <a:buSzPct val="100000"/>
              <a:buFont typeface="Arial" panose="020B0604020202020204" pitchFamily="34" charset="0"/>
              <a:buChar char="•"/>
            </a:pPr>
            <a:r>
              <a:rPr lang="en-US" sz="2400" b="1" dirty="0">
                <a:solidFill>
                  <a:srgbClr val="0070C0"/>
                </a:solidFill>
                <a:latin typeface="Candara" panose="020E0502030303020204" pitchFamily="34" charset="0"/>
              </a:rPr>
              <a:t> Get-Response</a:t>
            </a:r>
          </a:p>
          <a:p>
            <a:pPr marL="457200" lvl="1">
              <a:buClr>
                <a:schemeClr val="dk1"/>
              </a:buClr>
              <a:buSzPct val="100000"/>
              <a:buFont typeface="Arial"/>
              <a:buChar char="•"/>
            </a:pPr>
            <a:r>
              <a:rPr lang="en-US" sz="2400" dirty="0">
                <a:solidFill>
                  <a:schemeClr val="dk1"/>
                </a:solidFill>
                <a:latin typeface="Candara" panose="020E0502030303020204" pitchFamily="34" charset="0"/>
              </a:rPr>
              <a:t> Agent responds with data for get and set </a:t>
            </a:r>
            <a:r>
              <a:rPr lang="en-US" sz="2400" dirty="0" smtClean="0">
                <a:solidFill>
                  <a:schemeClr val="dk1"/>
                </a:solidFill>
                <a:latin typeface="Candara" panose="020E0502030303020204" pitchFamily="34" charset="0"/>
              </a:rPr>
              <a:t>requests </a:t>
            </a:r>
            <a:r>
              <a:rPr lang="en-US" sz="2400" dirty="0">
                <a:solidFill>
                  <a:schemeClr val="dk1"/>
                </a:solidFill>
                <a:latin typeface="Candara" panose="020E0502030303020204" pitchFamily="34" charset="0"/>
              </a:rPr>
              <a:t>from the manager</a:t>
            </a:r>
          </a:p>
          <a:p>
            <a:pPr marL="342900" indent="-342900">
              <a:buClr>
                <a:schemeClr val="dk1"/>
              </a:buClr>
              <a:buSzPct val="100000"/>
              <a:buFont typeface="Arial" panose="020B0604020202020204" pitchFamily="34" charset="0"/>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Trap</a:t>
            </a:r>
          </a:p>
          <a:p>
            <a:pPr marL="457200" lvl="1">
              <a:buClr>
                <a:schemeClr val="dk1"/>
              </a:buClr>
              <a:buSzPct val="100000"/>
              <a:buFont typeface="Arial"/>
              <a:buChar char="•"/>
            </a:pPr>
            <a:r>
              <a:rPr lang="en-US" sz="2400" dirty="0">
                <a:solidFill>
                  <a:schemeClr val="dk1"/>
                </a:solidFill>
                <a:latin typeface="Candara" panose="020E0502030303020204" pitchFamily="34" charset="0"/>
              </a:rPr>
              <a:t> Alarm generated by an agent</a:t>
            </a:r>
          </a:p>
        </p:txBody>
      </p:sp>
      <p:cxnSp>
        <p:nvCxnSpPr>
          <p:cNvPr id="291" name="Shape 29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92" name="Shape 29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7" name="5-Point Star 6"/>
          <p:cNvSpPr/>
          <p:nvPr/>
        </p:nvSpPr>
        <p:spPr>
          <a:xfrm>
            <a:off x="11545824" y="97536"/>
            <a:ext cx="499872" cy="499872"/>
          </a:xfrm>
          <a:prstGeom prst="star5">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300" name="Shape 30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01" name="Shape 30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4.7 INFORMATION MODEL</a:t>
            </a:r>
          </a:p>
        </p:txBody>
      </p:sp>
      <p:sp>
        <p:nvSpPr>
          <p:cNvPr id="302" name="Shape 302"/>
          <p:cNvSpPr txBox="1"/>
          <p:nvPr/>
        </p:nvSpPr>
        <p:spPr>
          <a:xfrm>
            <a:off x="1349829" y="1219201"/>
            <a:ext cx="9013371" cy="2351313"/>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b="1" dirty="0">
                <a:solidFill>
                  <a:srgbClr val="0070C0"/>
                </a:solidFill>
                <a:latin typeface="Candara" panose="020E0502030303020204" pitchFamily="34" charset="0"/>
              </a:rPr>
              <a:t>Structure of Management Information </a:t>
            </a:r>
            <a:r>
              <a:rPr lang="en-US" sz="2800" dirty="0">
                <a:solidFill>
                  <a:schemeClr val="dk1"/>
                </a:solidFill>
                <a:latin typeface="Candara" panose="020E0502030303020204" pitchFamily="34" charset="0"/>
              </a:rPr>
              <a:t>(</a:t>
            </a:r>
            <a:r>
              <a:rPr lang="en-US" sz="2800" b="1" dirty="0">
                <a:solidFill>
                  <a:srgbClr val="0070C0"/>
                </a:solidFill>
                <a:latin typeface="Candara" panose="020E0502030303020204" pitchFamily="34" charset="0"/>
              </a:rPr>
              <a:t>SMI</a:t>
            </a:r>
            <a:r>
              <a:rPr lang="en-US" sz="2800" dirty="0" smtClean="0">
                <a:solidFill>
                  <a:schemeClr val="dk1"/>
                </a:solidFill>
                <a:latin typeface="Candara" panose="020E0502030303020204" pitchFamily="34" charset="0"/>
              </a:rPr>
              <a:t>)  </a:t>
            </a:r>
            <a:r>
              <a:rPr lang="en-US" sz="2800" dirty="0">
                <a:solidFill>
                  <a:schemeClr val="dk1"/>
                </a:solidFill>
                <a:latin typeface="Candara" panose="020E0502030303020204" pitchFamily="34" charset="0"/>
              </a:rPr>
              <a:t>(RFC 1155)</a:t>
            </a:r>
          </a:p>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b="1" dirty="0">
                <a:solidFill>
                  <a:schemeClr val="dk1"/>
                </a:solidFill>
                <a:latin typeface="Candara" panose="020E0502030303020204" pitchFamily="34" charset="0"/>
              </a:rPr>
              <a:t>Managed Object</a:t>
            </a:r>
          </a:p>
          <a:p>
            <a:pPr marL="457200" lvl="1">
              <a:buClr>
                <a:schemeClr val="dk1"/>
              </a:buClr>
              <a:buSzPct val="100000"/>
              <a:buFont typeface="Arial"/>
              <a:buChar char="•"/>
            </a:pPr>
            <a:r>
              <a:rPr lang="en-US" sz="2800" dirty="0">
                <a:solidFill>
                  <a:schemeClr val="dk1"/>
                </a:solidFill>
                <a:latin typeface="Candara" panose="020E0502030303020204" pitchFamily="34" charset="0"/>
              </a:rPr>
              <a:t> Scalar</a:t>
            </a:r>
          </a:p>
          <a:p>
            <a:pPr marL="457200" lvl="1">
              <a:buClr>
                <a:schemeClr val="dk1"/>
              </a:buClr>
              <a:buSzPct val="100000"/>
              <a:buFont typeface="Arial"/>
              <a:buChar char="•"/>
            </a:pPr>
            <a:r>
              <a:rPr lang="en-US" sz="2800" dirty="0">
                <a:solidFill>
                  <a:schemeClr val="dk1"/>
                </a:solidFill>
                <a:latin typeface="Candara" panose="020E0502030303020204" pitchFamily="34" charset="0"/>
              </a:rPr>
              <a:t> Aggregate or tabular object</a:t>
            </a:r>
          </a:p>
          <a:p>
            <a:pPr>
              <a:buClr>
                <a:schemeClr val="dk1"/>
              </a:buClr>
              <a:buSzPct val="100000"/>
              <a:buFont typeface="Arial"/>
              <a:buChar char="•"/>
            </a:pPr>
            <a:r>
              <a:rPr lang="en-US" sz="2800" dirty="0">
                <a:solidFill>
                  <a:schemeClr val="dk1"/>
                </a:solidFill>
                <a:latin typeface="Candara" panose="020E0502030303020204" pitchFamily="34" charset="0"/>
              </a:rPr>
              <a:t> </a:t>
            </a:r>
            <a:r>
              <a:rPr lang="en-US" sz="2800" b="1" dirty="0">
                <a:solidFill>
                  <a:schemeClr val="dk1"/>
                </a:solidFill>
                <a:latin typeface="Candara" panose="020E0502030303020204" pitchFamily="34" charset="0"/>
              </a:rPr>
              <a:t>Management Information Base </a:t>
            </a:r>
            <a:r>
              <a:rPr lang="en-US" sz="2800" dirty="0">
                <a:solidFill>
                  <a:schemeClr val="dk1"/>
                </a:solidFill>
                <a:latin typeface="Candara" panose="020E0502030303020204" pitchFamily="34" charset="0"/>
              </a:rPr>
              <a:t>(RFC 1213)</a:t>
            </a:r>
          </a:p>
        </p:txBody>
      </p:sp>
      <p:cxnSp>
        <p:nvCxnSpPr>
          <p:cNvPr id="306" name="Shape 30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07" name="Shape 30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308" name="Shape 308"/>
          <p:cNvCxnSpPr/>
          <p:nvPr/>
        </p:nvCxnSpPr>
        <p:spPr>
          <a:xfrm>
            <a:off x="2092326" y="3554640"/>
            <a:ext cx="5638800" cy="0"/>
          </a:xfrm>
          <a:prstGeom prst="straightConnector1">
            <a:avLst/>
          </a:prstGeom>
          <a:noFill/>
          <a:ln w="12700" cap="rnd" cmpd="sng">
            <a:solidFill>
              <a:schemeClr val="dk1"/>
            </a:solidFill>
            <a:prstDash val="solid"/>
            <a:miter/>
            <a:headEnd type="none" w="med" len="med"/>
            <a:tailEnd type="none" w="med" len="med"/>
          </a:ln>
        </p:spPr>
      </p:cxnSp>
      <p:sp>
        <p:nvSpPr>
          <p:cNvPr id="13" name="TextBox 12"/>
          <p:cNvSpPr txBox="1"/>
          <p:nvPr/>
        </p:nvSpPr>
        <p:spPr>
          <a:xfrm>
            <a:off x="293914" y="4314455"/>
            <a:ext cx="1160417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000" dirty="0" smtClean="0">
                <a:latin typeface="Candara" panose="020E0502030303020204" pitchFamily="34" charset="0"/>
              </a:rPr>
              <a:t>For </a:t>
            </a:r>
            <a:r>
              <a:rPr lang="en-US" sz="2000" b="1" dirty="0" smtClean="0">
                <a:solidFill>
                  <a:srgbClr val="0070C0"/>
                </a:solidFill>
                <a:latin typeface="Candara" panose="020E0502030303020204" pitchFamily="34" charset="0"/>
              </a:rPr>
              <a:t>information</a:t>
            </a:r>
            <a:r>
              <a:rPr lang="en-US" sz="2000" dirty="0" smtClean="0">
                <a:solidFill>
                  <a:srgbClr val="0070C0"/>
                </a:solidFill>
                <a:latin typeface="Candara" panose="020E0502030303020204" pitchFamily="34" charset="0"/>
              </a:rPr>
              <a:t> </a:t>
            </a:r>
            <a:r>
              <a:rPr lang="en-US" sz="2000" dirty="0" smtClean="0">
                <a:latin typeface="Candara" panose="020E0502030303020204" pitchFamily="34" charset="0"/>
              </a:rPr>
              <a:t>to be exchanged intelligently between manager and agent processes, there has to be common </a:t>
            </a:r>
            <a:r>
              <a:rPr lang="en-US" sz="2000" b="1" dirty="0" smtClean="0">
                <a:latin typeface="Candara" panose="020E0502030303020204" pitchFamily="34" charset="0"/>
              </a:rPr>
              <a:t>understanding</a:t>
            </a:r>
            <a:r>
              <a:rPr lang="en-US" sz="2000" dirty="0" smtClean="0">
                <a:latin typeface="Candara" panose="020E0502030303020204" pitchFamily="34" charset="0"/>
              </a:rPr>
              <a:t> on both the </a:t>
            </a:r>
            <a:r>
              <a:rPr lang="en-US" sz="2000" b="1" dirty="0" smtClean="0">
                <a:solidFill>
                  <a:srgbClr val="0070C0"/>
                </a:solidFill>
                <a:latin typeface="Candara" panose="020E0502030303020204" pitchFamily="34" charset="0"/>
              </a:rPr>
              <a:t>syntax</a:t>
            </a:r>
            <a:r>
              <a:rPr lang="en-US" sz="2000" dirty="0" smtClean="0">
                <a:solidFill>
                  <a:srgbClr val="0070C0"/>
                </a:solidFill>
                <a:latin typeface="Candara" panose="020E0502030303020204" pitchFamily="34" charset="0"/>
              </a:rPr>
              <a:t> </a:t>
            </a:r>
            <a:r>
              <a:rPr lang="en-US" sz="2000" dirty="0" smtClean="0">
                <a:latin typeface="Candara" panose="020E0502030303020204" pitchFamily="34" charset="0"/>
              </a:rPr>
              <a:t>and </a:t>
            </a:r>
            <a:r>
              <a:rPr lang="en-US" sz="2000" b="1" dirty="0" smtClean="0">
                <a:solidFill>
                  <a:srgbClr val="0070C0"/>
                </a:solidFill>
                <a:latin typeface="Candara" panose="020E0502030303020204" pitchFamily="34" charset="0"/>
              </a:rPr>
              <a:t>semantics</a:t>
            </a:r>
            <a:r>
              <a:rPr lang="en-US" sz="2000" dirty="0" smtClean="0">
                <a:latin typeface="Candara" panose="020E0502030303020204" pitchFamily="34" charset="0"/>
              </a:rPr>
              <a:t>. The syntax used to describe management information is ASN.l . In this section, we will address </a:t>
            </a:r>
            <a:r>
              <a:rPr lang="en-US" sz="2000" b="1" dirty="0" smtClean="0">
                <a:latin typeface="Candara" panose="020E0502030303020204" pitchFamily="34" charset="0"/>
              </a:rPr>
              <a:t>SNMP-specific syntax and semantics </a:t>
            </a:r>
            <a:r>
              <a:rPr lang="en-US" sz="2000" dirty="0" smtClean="0">
                <a:latin typeface="Candara" panose="020E0502030303020204" pitchFamily="34" charset="0"/>
              </a:rPr>
              <a:t>of management information.</a:t>
            </a:r>
          </a:p>
          <a:p>
            <a:pPr>
              <a:lnSpc>
                <a:spcPct val="150000"/>
              </a:lnSpc>
            </a:pPr>
            <a:r>
              <a:rPr lang="en-US" sz="2000" dirty="0">
                <a:latin typeface="Candara" panose="020E0502030303020204" pitchFamily="34" charset="0"/>
              </a:rPr>
              <a:t>we will address the </a:t>
            </a:r>
            <a:r>
              <a:rPr lang="en-US" sz="2000" b="1" dirty="0">
                <a:latin typeface="Candara" panose="020E0502030303020204" pitchFamily="34" charset="0"/>
              </a:rPr>
              <a:t>specification </a:t>
            </a:r>
            <a:r>
              <a:rPr lang="en-US" sz="2000" dirty="0">
                <a:latin typeface="Candara" panose="020E0502030303020204" pitchFamily="34" charset="0"/>
              </a:rPr>
              <a:t>and </a:t>
            </a:r>
            <a:r>
              <a:rPr lang="en-US" sz="2000" b="1" dirty="0" smtClean="0">
                <a:latin typeface="Candara" panose="020E0502030303020204" pitchFamily="34" charset="0"/>
              </a:rPr>
              <a:t>organizational </a:t>
            </a:r>
            <a:r>
              <a:rPr lang="en-US" sz="2000" b="1" dirty="0">
                <a:latin typeface="Candara" panose="020E0502030303020204" pitchFamily="34" charset="0"/>
              </a:rPr>
              <a:t>aspects </a:t>
            </a:r>
            <a:r>
              <a:rPr lang="en-US" sz="2000" dirty="0">
                <a:latin typeface="Candara" panose="020E0502030303020204" pitchFamily="34" charset="0"/>
              </a:rPr>
              <a:t>of </a:t>
            </a:r>
            <a:r>
              <a:rPr lang="en-US" sz="2000" b="1" dirty="0">
                <a:solidFill>
                  <a:srgbClr val="0070C0"/>
                </a:solidFill>
                <a:latin typeface="Candara" panose="020E0502030303020204" pitchFamily="34" charset="0"/>
              </a:rPr>
              <a:t>managed objects</a:t>
            </a:r>
            <a:r>
              <a:rPr lang="en-US" sz="2000" dirty="0">
                <a:latin typeface="Candara" panose="020E0502030303020204" pitchFamily="34" charset="0"/>
              </a:rPr>
              <a:t>. This is called the </a:t>
            </a:r>
            <a:r>
              <a:rPr lang="en-US" sz="2000" b="1" dirty="0">
                <a:solidFill>
                  <a:srgbClr val="CC9900"/>
                </a:solidFill>
                <a:latin typeface="Candara" panose="020E0502030303020204" pitchFamily="34" charset="0"/>
              </a:rPr>
              <a:t>Structure of Management </a:t>
            </a:r>
            <a:r>
              <a:rPr lang="en-US" sz="2000" b="1" dirty="0" smtClean="0">
                <a:solidFill>
                  <a:srgbClr val="CC9900"/>
                </a:solidFill>
                <a:latin typeface="Candara" panose="020E0502030303020204" pitchFamily="34" charset="0"/>
              </a:rPr>
              <a:t>Information </a:t>
            </a:r>
            <a:r>
              <a:rPr lang="en-US" sz="2000" dirty="0" smtClean="0">
                <a:latin typeface="Candara" panose="020E0502030303020204" pitchFamily="34" charset="0"/>
              </a:rPr>
              <a:t>(</a:t>
            </a:r>
            <a:r>
              <a:rPr lang="en-US" sz="2000" b="1" dirty="0" smtClean="0">
                <a:solidFill>
                  <a:srgbClr val="CC9900"/>
                </a:solidFill>
                <a:latin typeface="Candara" panose="020E0502030303020204" pitchFamily="34" charset="0"/>
              </a:rPr>
              <a:t>SMI</a:t>
            </a:r>
            <a:r>
              <a:rPr lang="en-US" sz="2000" dirty="0" smtClean="0">
                <a:latin typeface="Candara" panose="020E0502030303020204" pitchFamily="34" charset="0"/>
              </a:rPr>
              <a:t>). </a:t>
            </a:r>
          </a:p>
        </p:txBody>
      </p:sp>
    </p:spTree>
    <p:extLst>
      <p:ext uri="{BB962C8B-B14F-4D97-AF65-F5344CB8AC3E}">
        <p14:creationId xmlns:p14="http://schemas.microsoft.com/office/powerpoint/2010/main" val="3761854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sp>
        <p:nvSpPr>
          <p:cNvPr id="315" name="Shape 315"/>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17" name="Shape 317"/>
          <p:cNvSpPr txBox="1"/>
          <p:nvPr/>
        </p:nvSpPr>
        <p:spPr>
          <a:xfrm>
            <a:off x="3380581" y="4520140"/>
            <a:ext cx="5278437" cy="1282700"/>
          </a:xfrm>
          <a:prstGeom prst="rect">
            <a:avLst/>
          </a:prstGeom>
          <a:noFill/>
          <a:ln>
            <a:noFill/>
          </a:ln>
        </p:spPr>
        <p:txBody>
          <a:bodyPr lIns="91425" tIns="45700" rIns="91425" bIns="45700" anchor="t" anchorCtr="0">
            <a:noAutofit/>
          </a:bodyPr>
          <a:lstStyle/>
          <a:p>
            <a:pPr>
              <a:lnSpc>
                <a:spcPct val="13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Object type</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data type </a:t>
            </a:r>
            <a:r>
              <a:rPr lang="en-US" sz="2000" dirty="0">
                <a:solidFill>
                  <a:schemeClr val="dk1"/>
                </a:solidFill>
                <a:latin typeface="Candara" panose="020E0502030303020204" pitchFamily="34" charset="0"/>
              </a:rPr>
              <a:t>are </a:t>
            </a:r>
            <a:r>
              <a:rPr lang="en-US" sz="2000" b="1" dirty="0">
                <a:solidFill>
                  <a:schemeClr val="dk1"/>
                </a:solidFill>
                <a:latin typeface="Candara" panose="020E0502030303020204" pitchFamily="34" charset="0"/>
              </a:rPr>
              <a:t>synonymous</a:t>
            </a:r>
          </a:p>
          <a:p>
            <a:pPr>
              <a:lnSpc>
                <a:spcPct val="130000"/>
              </a:lnSpc>
              <a:buClr>
                <a:schemeClr val="dk1"/>
              </a:buClr>
              <a:buSzPct val="100000"/>
              <a:buFont typeface="Arial"/>
              <a:buChar char="•"/>
            </a:pPr>
            <a:r>
              <a:rPr lang="en-US" sz="2000" b="1" dirty="0">
                <a:solidFill>
                  <a:schemeClr val="dk1"/>
                </a:solidFill>
                <a:latin typeface="Candara" panose="020E0502030303020204" pitchFamily="34" charset="0"/>
              </a:rPr>
              <a:t> Object identifier </a:t>
            </a:r>
            <a:r>
              <a:rPr lang="en-US" sz="2000" dirty="0">
                <a:solidFill>
                  <a:schemeClr val="dk1"/>
                </a:solidFill>
                <a:latin typeface="Candara" panose="020E0502030303020204" pitchFamily="34" charset="0"/>
              </a:rPr>
              <a:t>is </a:t>
            </a:r>
            <a:r>
              <a:rPr lang="en-US" sz="2000" b="1" dirty="0">
                <a:solidFill>
                  <a:schemeClr val="dk1"/>
                </a:solidFill>
                <a:latin typeface="Candara" panose="020E0502030303020204" pitchFamily="34" charset="0"/>
              </a:rPr>
              <a:t>data type</a:t>
            </a:r>
            <a:r>
              <a:rPr lang="en-US" sz="2000" dirty="0">
                <a:solidFill>
                  <a:schemeClr val="dk1"/>
                </a:solidFill>
                <a:latin typeface="Candara" panose="020E0502030303020204" pitchFamily="34" charset="0"/>
              </a:rPr>
              <a:t>, not instance</a:t>
            </a:r>
          </a:p>
          <a:p>
            <a:pPr>
              <a:lnSpc>
                <a:spcPct val="13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Object instance IP address </a:t>
            </a:r>
            <a:r>
              <a:rPr lang="en-US" sz="2000" dirty="0">
                <a:solidFill>
                  <a:schemeClr val="dk1"/>
                </a:solidFill>
                <a:latin typeface="Candara" panose="020E0502030303020204" pitchFamily="34" charset="0"/>
              </a:rPr>
              <a:t>(See Figure 4.2)</a:t>
            </a:r>
          </a:p>
        </p:txBody>
      </p:sp>
      <p:cxnSp>
        <p:nvCxnSpPr>
          <p:cNvPr id="321" name="Shape 32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22" name="Shape 32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323" name="Shape 323"/>
          <p:cNvCxnSpPr/>
          <p:nvPr/>
        </p:nvCxnSpPr>
        <p:spPr>
          <a:xfrm>
            <a:off x="3532980" y="4215340"/>
            <a:ext cx="5638800" cy="0"/>
          </a:xfrm>
          <a:prstGeom prst="straightConnector1">
            <a:avLst/>
          </a:prstGeom>
          <a:noFill/>
          <a:ln w="12700" cap="rnd" cmpd="sng">
            <a:solidFill>
              <a:schemeClr val="dk1"/>
            </a:solidFill>
            <a:prstDash val="solid"/>
            <a:miter/>
            <a:headEnd type="none" w="med" len="med"/>
            <a:tailEnd type="none" w="med" len="med"/>
          </a:ln>
        </p:spPr>
      </p:cxnSp>
      <p:sp>
        <p:nvSpPr>
          <p:cNvPr id="324" name="Shape 324"/>
          <p:cNvSpPr txBox="1"/>
          <p:nvPr/>
        </p:nvSpPr>
        <p:spPr>
          <a:xfrm>
            <a:off x="2923380" y="413914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13" name="TextBox 12"/>
          <p:cNvSpPr txBox="1"/>
          <p:nvPr/>
        </p:nvSpPr>
        <p:spPr>
          <a:xfrm>
            <a:off x="267266" y="5802840"/>
            <a:ext cx="11887200" cy="2923877"/>
          </a:xfrm>
          <a:prstGeom prst="rect">
            <a:avLst/>
          </a:prstGeom>
          <a:noFill/>
        </p:spPr>
        <p:txBody>
          <a:bodyPr wrap="square" rtlCol="0">
            <a:spAutoFit/>
          </a:bodyPr>
          <a:lstStyle/>
          <a:p>
            <a:r>
              <a:rPr lang="en-US" sz="2400" b="1" dirty="0" smtClean="0">
                <a:solidFill>
                  <a:srgbClr val="CC9900"/>
                </a:solidFill>
                <a:latin typeface="Candara" panose="020E0502030303020204" pitchFamily="34" charset="0"/>
              </a:rPr>
              <a:t>Structure </a:t>
            </a:r>
            <a:r>
              <a:rPr lang="en-US" sz="2400" b="1" dirty="0">
                <a:solidFill>
                  <a:srgbClr val="CC9900"/>
                </a:solidFill>
                <a:latin typeface="Candara" panose="020E0502030303020204" pitchFamily="34" charset="0"/>
              </a:rPr>
              <a:t>of Management Information (</a:t>
            </a:r>
            <a:r>
              <a:rPr lang="en-US" sz="2400" b="1" dirty="0" smtClean="0">
                <a:solidFill>
                  <a:srgbClr val="CC9900"/>
                </a:solidFill>
                <a:latin typeface="Candara" panose="020E0502030303020204" pitchFamily="34" charset="0"/>
              </a:rPr>
              <a:t>SMI)</a:t>
            </a:r>
            <a:endParaRPr lang="en-US" sz="2000" dirty="0" smtClean="0">
              <a:solidFill>
                <a:srgbClr val="CC9900"/>
              </a:solidFill>
              <a:latin typeface="Candara" panose="020E0502030303020204" pitchFamily="34" charset="0"/>
            </a:endParaRPr>
          </a:p>
          <a:p>
            <a:r>
              <a:rPr lang="en-US" sz="2000" dirty="0">
                <a:latin typeface="Candara" panose="020E0502030303020204" pitchFamily="34" charset="0"/>
              </a:rPr>
              <a:t>A </a:t>
            </a:r>
            <a:r>
              <a:rPr lang="en-US" sz="2000" b="1" dirty="0">
                <a:solidFill>
                  <a:srgbClr val="0070C0"/>
                </a:solidFill>
                <a:latin typeface="Candara" panose="020E0502030303020204" pitchFamily="34" charset="0"/>
              </a:rPr>
              <a:t>managed object </a:t>
            </a:r>
            <a:r>
              <a:rPr lang="en-US" sz="2000" dirty="0">
                <a:latin typeface="Candara" panose="020E0502030303020204" pitchFamily="34" charset="0"/>
              </a:rPr>
              <a:t>can be considered to be </a:t>
            </a:r>
            <a:r>
              <a:rPr lang="en-US" sz="2000" b="1" dirty="0">
                <a:latin typeface="Candara" panose="020E0502030303020204" pitchFamily="34" charset="0"/>
              </a:rPr>
              <a:t>composed </a:t>
            </a:r>
            <a:r>
              <a:rPr lang="en-US" sz="2000" dirty="0">
                <a:latin typeface="Candara" panose="020E0502030303020204" pitchFamily="34" charset="0"/>
              </a:rPr>
              <a:t>of an </a:t>
            </a:r>
            <a:r>
              <a:rPr lang="en-US" sz="2000" b="1" dirty="0">
                <a:solidFill>
                  <a:srgbClr val="669900"/>
                </a:solidFill>
                <a:latin typeface="Candara" panose="020E0502030303020204" pitchFamily="34" charset="0"/>
              </a:rPr>
              <a:t>object type </a:t>
            </a:r>
            <a:r>
              <a:rPr lang="en-US" sz="2000" dirty="0">
                <a:latin typeface="Candara" panose="020E0502030303020204" pitchFamily="34" charset="0"/>
              </a:rPr>
              <a:t>and an </a:t>
            </a:r>
            <a:r>
              <a:rPr lang="en-US" sz="2000" b="1" dirty="0">
                <a:solidFill>
                  <a:srgbClr val="669900"/>
                </a:solidFill>
                <a:latin typeface="Candara" panose="020E0502030303020204" pitchFamily="34" charset="0"/>
              </a:rPr>
              <a:t>object instance</a:t>
            </a:r>
            <a:r>
              <a:rPr lang="en-US" sz="2000" dirty="0">
                <a:latin typeface="Candara" panose="020E0502030303020204" pitchFamily="34" charset="0"/>
              </a:rPr>
              <a:t>, </a:t>
            </a:r>
            <a:r>
              <a:rPr lang="en-US" sz="2000" b="1" dirty="0">
                <a:latin typeface="Candara" panose="020E0502030303020204" pitchFamily="34" charset="0"/>
              </a:rPr>
              <a:t>SMI</a:t>
            </a:r>
            <a:r>
              <a:rPr lang="en-US" sz="2000" dirty="0">
                <a:latin typeface="Candara" panose="020E0502030303020204" pitchFamily="34" charset="0"/>
              </a:rPr>
              <a:t> is concerned </a:t>
            </a:r>
            <a:r>
              <a:rPr lang="en-US" sz="2000" b="1" dirty="0">
                <a:latin typeface="Candara" panose="020E0502030303020204" pitchFamily="34" charset="0"/>
              </a:rPr>
              <a:t>only</a:t>
            </a:r>
            <a:r>
              <a:rPr lang="en-US" sz="2000" dirty="0">
                <a:latin typeface="Candara" panose="020E0502030303020204" pitchFamily="34" charset="0"/>
              </a:rPr>
              <a:t> with the </a:t>
            </a:r>
            <a:r>
              <a:rPr lang="en-US" sz="2000" b="1" dirty="0">
                <a:latin typeface="Candara" panose="020E0502030303020204" pitchFamily="34" charset="0"/>
              </a:rPr>
              <a:t>object type </a:t>
            </a:r>
            <a:r>
              <a:rPr lang="en-US" sz="2000" dirty="0">
                <a:latin typeface="Candara" panose="020E0502030303020204" pitchFamily="34" charset="0"/>
              </a:rPr>
              <a:t>and not the object instance.</a:t>
            </a:r>
          </a:p>
          <a:p>
            <a:endParaRPr lang="en-US" sz="2000" dirty="0" smtClean="0">
              <a:latin typeface="Candara" panose="020E0502030303020204" pitchFamily="34" charset="0"/>
            </a:endParaRPr>
          </a:p>
          <a:p>
            <a:r>
              <a:rPr lang="en-US" sz="2000" dirty="0">
                <a:latin typeface="Candara" panose="020E0502030303020204" pitchFamily="34" charset="0"/>
              </a:rPr>
              <a:t>The </a:t>
            </a:r>
            <a:r>
              <a:rPr lang="en-US" sz="2000" b="1" dirty="0">
                <a:solidFill>
                  <a:srgbClr val="669900"/>
                </a:solidFill>
                <a:latin typeface="Candara" panose="020E0502030303020204" pitchFamily="34" charset="0"/>
              </a:rPr>
              <a:t>object type</a:t>
            </a:r>
            <a:r>
              <a:rPr lang="en-US" sz="2000" dirty="0">
                <a:latin typeface="Candara" panose="020E0502030303020204" pitchFamily="34" charset="0"/>
              </a:rPr>
              <a:t>, which is a data type, </a:t>
            </a:r>
            <a:r>
              <a:rPr lang="en-US" sz="2000" b="1" dirty="0">
                <a:solidFill>
                  <a:srgbClr val="996633"/>
                </a:solidFill>
                <a:latin typeface="Candara" panose="020E0502030303020204" pitchFamily="34" charset="0"/>
              </a:rPr>
              <a:t>has a name</a:t>
            </a:r>
            <a:r>
              <a:rPr lang="en-US" sz="2000" dirty="0">
                <a:latin typeface="Candara" panose="020E0502030303020204" pitchFamily="34" charset="0"/>
              </a:rPr>
              <a:t>, a </a:t>
            </a:r>
            <a:r>
              <a:rPr lang="en-US" sz="2000" b="1" dirty="0">
                <a:solidFill>
                  <a:srgbClr val="996633"/>
                </a:solidFill>
                <a:latin typeface="Candara" panose="020E0502030303020204" pitchFamily="34" charset="0"/>
              </a:rPr>
              <a:t>syntax</a:t>
            </a:r>
            <a:r>
              <a:rPr lang="en-US" sz="2000" dirty="0">
                <a:latin typeface="Candara" panose="020E0502030303020204" pitchFamily="34" charset="0"/>
              </a:rPr>
              <a:t>, and an </a:t>
            </a:r>
            <a:r>
              <a:rPr lang="en-US" sz="2000" b="1" dirty="0">
                <a:solidFill>
                  <a:srgbClr val="996633"/>
                </a:solidFill>
                <a:latin typeface="Candara" panose="020E0502030303020204" pitchFamily="34" charset="0"/>
              </a:rPr>
              <a:t>encoding scheme</a:t>
            </a:r>
            <a:r>
              <a:rPr lang="en-US" sz="2000" dirty="0">
                <a:latin typeface="Candara" panose="020E0502030303020204" pitchFamily="34" charset="0"/>
              </a:rPr>
              <a:t>. </a:t>
            </a:r>
            <a:endParaRPr lang="en-US" sz="2000" dirty="0" smtClean="0">
              <a:latin typeface="Candara" panose="020E0502030303020204" pitchFamily="34" charset="0"/>
            </a:endParaRPr>
          </a:p>
          <a:p>
            <a:pPr marL="457200" indent="-457200">
              <a:buFont typeface="+mj-lt"/>
              <a:buAutoNum type="arabicPeriod"/>
            </a:pPr>
            <a:r>
              <a:rPr lang="en-US" sz="2000" dirty="0" smtClean="0">
                <a:latin typeface="Candara" panose="020E0502030303020204" pitchFamily="34" charset="0"/>
              </a:rPr>
              <a:t>The </a:t>
            </a:r>
            <a:r>
              <a:rPr lang="en-US" sz="2000" dirty="0">
                <a:solidFill>
                  <a:srgbClr val="996633"/>
                </a:solidFill>
                <a:latin typeface="Candara" panose="020E0502030303020204" pitchFamily="34" charset="0"/>
              </a:rPr>
              <a:t>name</a:t>
            </a:r>
            <a:r>
              <a:rPr lang="en-US" sz="2000" dirty="0">
                <a:latin typeface="Candara" panose="020E0502030303020204" pitchFamily="34" charset="0"/>
              </a:rPr>
              <a:t> </a:t>
            </a:r>
            <a:r>
              <a:rPr lang="en-US" sz="2000" dirty="0" smtClean="0">
                <a:latin typeface="Candara" panose="020E0502030303020204" pitchFamily="34" charset="0"/>
              </a:rPr>
              <a:t>is represented </a:t>
            </a:r>
            <a:r>
              <a:rPr lang="en-US" sz="2000" b="1" dirty="0">
                <a:latin typeface="Candara" panose="020E0502030303020204" pitchFamily="34" charset="0"/>
              </a:rPr>
              <a:t>uniquely</a:t>
            </a:r>
            <a:r>
              <a:rPr lang="en-US" sz="2000" dirty="0">
                <a:latin typeface="Candara" panose="020E0502030303020204" pitchFamily="34" charset="0"/>
              </a:rPr>
              <a:t> by a descriptor and an object identifier. </a:t>
            </a:r>
            <a:endParaRPr lang="en-US" sz="2000" dirty="0" smtClean="0">
              <a:latin typeface="Candara" panose="020E0502030303020204" pitchFamily="34" charset="0"/>
            </a:endParaRPr>
          </a:p>
          <a:p>
            <a:pPr marL="457200" indent="-457200">
              <a:buFont typeface="+mj-lt"/>
              <a:buAutoNum type="arabicPeriod"/>
            </a:pPr>
            <a:r>
              <a:rPr lang="en-US" sz="2000" dirty="0" smtClean="0">
                <a:latin typeface="Candara" panose="020E0502030303020204" pitchFamily="34" charset="0"/>
              </a:rPr>
              <a:t>The </a:t>
            </a:r>
            <a:r>
              <a:rPr lang="en-US" sz="2000" dirty="0" smtClean="0">
                <a:solidFill>
                  <a:srgbClr val="996633"/>
                </a:solidFill>
                <a:latin typeface="Candara" panose="020E0502030303020204" pitchFamily="34" charset="0"/>
              </a:rPr>
              <a:t>syntax</a:t>
            </a:r>
            <a:r>
              <a:rPr lang="en-US" sz="2000" dirty="0" smtClean="0">
                <a:latin typeface="Candara" panose="020E0502030303020204" pitchFamily="34" charset="0"/>
              </a:rPr>
              <a:t> of </a:t>
            </a:r>
            <a:r>
              <a:rPr lang="en-US" sz="2000" dirty="0">
                <a:latin typeface="Candara" panose="020E0502030303020204" pitchFamily="34" charset="0"/>
              </a:rPr>
              <a:t>an object type is defined using the </a:t>
            </a:r>
            <a:r>
              <a:rPr lang="en-US" sz="2000" b="1" dirty="0">
                <a:latin typeface="Candara" panose="020E0502030303020204" pitchFamily="34" charset="0"/>
              </a:rPr>
              <a:t>abstract data structure </a:t>
            </a:r>
            <a:r>
              <a:rPr lang="en-US" sz="2000" b="1" dirty="0" smtClean="0">
                <a:latin typeface="Candara" panose="020E0502030303020204" pitchFamily="34" charset="0"/>
              </a:rPr>
              <a:t>ASN.l </a:t>
            </a:r>
            <a:endParaRPr lang="en-US" sz="2000" b="1" dirty="0">
              <a:latin typeface="Candara" panose="020E0502030303020204" pitchFamily="34" charset="0"/>
            </a:endParaRPr>
          </a:p>
          <a:p>
            <a:pPr marL="457200" indent="-457200">
              <a:buFont typeface="+mj-lt"/>
              <a:buAutoNum type="arabicPeriod"/>
            </a:pPr>
            <a:r>
              <a:rPr lang="en-US" sz="2000" dirty="0">
                <a:latin typeface="Candara" panose="020E0502030303020204" pitchFamily="34" charset="0"/>
              </a:rPr>
              <a:t> </a:t>
            </a:r>
            <a:r>
              <a:rPr lang="en-US" sz="2000" b="1" dirty="0">
                <a:solidFill>
                  <a:srgbClr val="996633"/>
                </a:solidFill>
                <a:latin typeface="Candara" panose="020E0502030303020204" pitchFamily="34" charset="0"/>
              </a:rPr>
              <a:t>Basic encoding rules</a:t>
            </a:r>
            <a:r>
              <a:rPr lang="en-US" sz="2000" dirty="0">
                <a:solidFill>
                  <a:srgbClr val="996633"/>
                </a:solidFill>
                <a:latin typeface="Candara" panose="020E0502030303020204" pitchFamily="34" charset="0"/>
              </a:rPr>
              <a:t> </a:t>
            </a:r>
            <a:r>
              <a:rPr lang="en-US" sz="2000" dirty="0">
                <a:latin typeface="Candara" panose="020E0502030303020204" pitchFamily="34" charset="0"/>
              </a:rPr>
              <a:t>(</a:t>
            </a:r>
            <a:r>
              <a:rPr lang="en-US" sz="2000" b="1" dirty="0">
                <a:solidFill>
                  <a:srgbClr val="996633"/>
                </a:solidFill>
                <a:latin typeface="Candara" panose="020E0502030303020204" pitchFamily="34" charset="0"/>
              </a:rPr>
              <a:t>BER</a:t>
            </a:r>
            <a:r>
              <a:rPr lang="en-US" sz="2000" dirty="0">
                <a:latin typeface="Candara" panose="020E0502030303020204" pitchFamily="34" charset="0"/>
              </a:rPr>
              <a:t>) </a:t>
            </a:r>
            <a:r>
              <a:rPr lang="en-US" sz="2000" dirty="0" smtClean="0">
                <a:latin typeface="Candara" panose="020E0502030303020204" pitchFamily="34" charset="0"/>
              </a:rPr>
              <a:t>have been </a:t>
            </a:r>
            <a:r>
              <a:rPr lang="en-US" sz="2000" dirty="0">
                <a:latin typeface="Candara" panose="020E0502030303020204" pitchFamily="34" charset="0"/>
              </a:rPr>
              <a:t>adopted as the encoding scheme for transfer of data types between agent and manager processes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33982" y="935318"/>
            <a:ext cx="6371636" cy="3128928"/>
          </a:xfrm>
          <a:prstGeom prst="rect">
            <a:avLst/>
          </a:prstGeom>
        </p:spPr>
      </p:pic>
      <p:sp>
        <p:nvSpPr>
          <p:cNvPr id="316" name="Shape 316"/>
          <p:cNvSpPr txBox="1"/>
          <p:nvPr/>
        </p:nvSpPr>
        <p:spPr>
          <a:xfrm>
            <a:off x="31242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Managed Object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30" name="Shape 33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31" name="Shape 331"/>
          <p:cNvSpPr txBox="1"/>
          <p:nvPr/>
        </p:nvSpPr>
        <p:spPr>
          <a:xfrm>
            <a:off x="2667000" y="587829"/>
            <a:ext cx="68580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Managed Object: Multiple Instances</a:t>
            </a:r>
          </a:p>
        </p:txBody>
      </p:sp>
      <p:sp>
        <p:nvSpPr>
          <p:cNvPr id="332" name="Shape 332"/>
          <p:cNvSpPr txBox="1"/>
          <p:nvPr/>
        </p:nvSpPr>
        <p:spPr>
          <a:xfrm>
            <a:off x="3355976" y="4378779"/>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sp>
        <p:nvSpPr>
          <p:cNvPr id="334" name="Shape 334"/>
          <p:cNvSpPr txBox="1"/>
          <p:nvPr/>
        </p:nvSpPr>
        <p:spPr>
          <a:xfrm>
            <a:off x="3219451" y="4393066"/>
            <a:ext cx="7949292" cy="101600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All 3 Com hubs of the same version have identical</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identifier; they are distinguished by the IP address.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Each IP address is an instance of the object.</a:t>
            </a:r>
          </a:p>
        </p:txBody>
      </p:sp>
      <p:cxnSp>
        <p:nvCxnSpPr>
          <p:cNvPr id="337" name="Shape 33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38" name="Shape 33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339" name="Shape 339"/>
          <p:cNvCxnSpPr/>
          <p:nvPr/>
        </p:nvCxnSpPr>
        <p:spPr>
          <a:xfrm>
            <a:off x="3371850" y="4012066"/>
            <a:ext cx="5638800" cy="0"/>
          </a:xfrm>
          <a:prstGeom prst="straightConnector1">
            <a:avLst/>
          </a:prstGeom>
          <a:noFill/>
          <a:ln w="12700" cap="rnd" cmpd="sng">
            <a:solidFill>
              <a:schemeClr val="dk1"/>
            </a:solidFill>
            <a:prstDash val="solid"/>
            <a:miter/>
            <a:headEnd type="none" w="med" len="med"/>
            <a:tailEnd type="none" w="med" len="med"/>
          </a:ln>
        </p:spPr>
      </p:cxnSp>
      <p:sp>
        <p:nvSpPr>
          <p:cNvPr id="340" name="Shape 340"/>
          <p:cNvSpPr txBox="1"/>
          <p:nvPr/>
        </p:nvSpPr>
        <p:spPr>
          <a:xfrm>
            <a:off x="2762250" y="393586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stretch>
            <a:fillRect/>
          </a:stretch>
        </p:blipFill>
        <p:spPr>
          <a:xfrm>
            <a:off x="3071522" y="1071562"/>
            <a:ext cx="5972755" cy="278606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sp>
        <p:nvSpPr>
          <p:cNvPr id="346" name="Shape 34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47" name="Shape 347"/>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996633"/>
                </a:solidFill>
                <a:latin typeface="Candara" panose="020E0502030303020204" pitchFamily="34" charset="0"/>
              </a:rPr>
              <a:t>Name</a:t>
            </a:r>
          </a:p>
        </p:txBody>
      </p:sp>
      <p:sp>
        <p:nvSpPr>
          <p:cNvPr id="348" name="Shape 348"/>
          <p:cNvSpPr txBox="1"/>
          <p:nvPr/>
        </p:nvSpPr>
        <p:spPr>
          <a:xfrm>
            <a:off x="4191001" y="6324601"/>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sp>
        <p:nvSpPr>
          <p:cNvPr id="349" name="Shape 349"/>
          <p:cNvSpPr txBox="1"/>
          <p:nvPr/>
        </p:nvSpPr>
        <p:spPr>
          <a:xfrm>
            <a:off x="3489325" y="1001712"/>
            <a:ext cx="3841750" cy="1006474"/>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chemeClr val="dk1"/>
                </a:solidFill>
                <a:latin typeface="Candara" panose="020E0502030303020204" pitchFamily="34" charset="0"/>
              </a:rPr>
              <a:t>Uniquely defined by</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DESCRIPTOR </a:t>
            </a:r>
            <a:r>
              <a:rPr lang="en-US" sz="2000" dirty="0">
                <a:solidFill>
                  <a:srgbClr val="0070C0"/>
                </a:solidFill>
                <a:latin typeface="Candara" panose="020E0502030303020204" pitchFamily="34" charset="0"/>
              </a:rPr>
              <a:t>AND</a:t>
            </a:r>
          </a:p>
          <a:p>
            <a:pPr marL="457200" lvl="1">
              <a:buClr>
                <a:schemeClr val="dk1"/>
              </a:buClr>
              <a:buSzPct val="100000"/>
              <a:buFont typeface="Arial"/>
              <a:buChar char="•"/>
            </a:pPr>
            <a:r>
              <a:rPr lang="en-US" sz="2000" b="1" dirty="0">
                <a:solidFill>
                  <a:srgbClr val="0070C0"/>
                </a:solidFill>
                <a:latin typeface="Candara" panose="020E0502030303020204" pitchFamily="34" charset="0"/>
              </a:rPr>
              <a:t> OBJECT IDENTIFIER</a:t>
            </a:r>
            <a:r>
              <a:rPr lang="en-US" sz="2000" dirty="0">
                <a:solidFill>
                  <a:schemeClr val="dk1"/>
                </a:solidFill>
                <a:latin typeface="Candara" panose="020E0502030303020204" pitchFamily="34" charset="0"/>
              </a:rPr>
              <a:t>	</a:t>
            </a:r>
          </a:p>
        </p:txBody>
      </p:sp>
      <p:cxnSp>
        <p:nvCxnSpPr>
          <p:cNvPr id="355" name="Shape 35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56" name="Shape 35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a:off x="206828" y="2540166"/>
            <a:ext cx="11625943" cy="1015663"/>
          </a:xfrm>
          <a:prstGeom prst="rect">
            <a:avLst/>
          </a:prstGeom>
          <a:noFill/>
        </p:spPr>
        <p:txBody>
          <a:bodyPr wrap="square" rtlCol="0">
            <a:spAutoFit/>
          </a:bodyPr>
          <a:lstStyle/>
          <a:p>
            <a:r>
              <a:rPr lang="en-US" sz="2000" dirty="0">
                <a:latin typeface="Candara" panose="020E0502030303020204" pitchFamily="34" charset="0"/>
              </a:rPr>
              <a:t>Every object type, i.e., every name, is uniquely identified by a DESCRIPTOR and an </a:t>
            </a:r>
            <a:r>
              <a:rPr lang="en-US" sz="2000" dirty="0" smtClean="0">
                <a:latin typeface="Candara" panose="020E0502030303020204" pitchFamily="34" charset="0"/>
              </a:rPr>
              <a:t>associated </a:t>
            </a:r>
            <a:r>
              <a:rPr lang="en-US" sz="2000" dirty="0">
                <a:latin typeface="Candara" panose="020E0502030303020204" pitchFamily="34" charset="0"/>
              </a:rPr>
              <a:t>OBJECT IDENTIFIER. DESCRIPTOR and OBJECT IDENTIFIER are in uppercase since they </a:t>
            </a:r>
            <a:r>
              <a:rPr lang="en-US" sz="2000" dirty="0" smtClean="0">
                <a:latin typeface="Candara" panose="020E0502030303020204" pitchFamily="34" charset="0"/>
              </a:rPr>
              <a:t>are ASN</a:t>
            </a:r>
            <a:r>
              <a:rPr lang="en-US" sz="2000" dirty="0">
                <a:latin typeface="Candara" panose="020E0502030303020204" pitchFamily="34" charset="0"/>
              </a:rPr>
              <a:t>. 1 keywords. The DESCRIPTOR defining the name is mnemonic and is all in lowercase </a:t>
            </a:r>
            <a:r>
              <a:rPr lang="en-US" sz="2000" dirty="0" smtClean="0">
                <a:latin typeface="Candara" panose="020E0502030303020204" pitchFamily="34" charset="0"/>
              </a:rPr>
              <a:t>letters.</a:t>
            </a:r>
          </a:p>
        </p:txBody>
      </p:sp>
      <p:sp>
        <p:nvSpPr>
          <p:cNvPr id="3" name="TextBox 2"/>
          <p:cNvSpPr txBox="1"/>
          <p:nvPr/>
        </p:nvSpPr>
        <p:spPr>
          <a:xfrm>
            <a:off x="1480457" y="2201861"/>
            <a:ext cx="8448467" cy="400110"/>
          </a:xfrm>
          <a:prstGeom prst="rect">
            <a:avLst/>
          </a:prstGeom>
          <a:noFill/>
        </p:spPr>
        <p:txBody>
          <a:bodyPr wrap="square" rtlCol="0">
            <a:spAutoFit/>
          </a:bodyPr>
          <a:lstStyle/>
          <a:p>
            <a:r>
              <a:rPr lang="fr-FR" sz="2000" dirty="0">
                <a:latin typeface="Candara" panose="020E0502030303020204" pitchFamily="34" charset="0"/>
              </a:rPr>
              <a:t>for </a:t>
            </a:r>
            <a:r>
              <a:rPr lang="fr-FR" sz="2000" dirty="0" smtClean="0">
                <a:latin typeface="Candara" panose="020E0502030303020204" pitchFamily="34" charset="0"/>
              </a:rPr>
              <a:t>exemple, </a:t>
            </a:r>
            <a:r>
              <a:rPr lang="fr-FR" sz="2000" dirty="0" smtClean="0">
                <a:solidFill>
                  <a:srgbClr val="00B0F0"/>
                </a:solidFill>
                <a:latin typeface="Candara" panose="020E0502030303020204" pitchFamily="34" charset="0"/>
              </a:rPr>
              <a:t>internet </a:t>
            </a:r>
            <a:r>
              <a:rPr lang="fr-FR" sz="2000" dirty="0">
                <a:solidFill>
                  <a:srgbClr val="00B0F0"/>
                </a:solidFill>
                <a:latin typeface="Candara" panose="020E0502030303020204" pitchFamily="34" charset="0"/>
              </a:rPr>
              <a:t>OBJECT IDENTIFIER ::= {iso org(3) dod(6) 1 }.</a:t>
            </a:r>
            <a:endParaRPr lang="en-US" sz="2000" dirty="0">
              <a:solidFill>
                <a:srgbClr val="00B0F0"/>
              </a:solidFill>
              <a:latin typeface="Candara" panose="020E0502030303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63055" y="3676646"/>
            <a:ext cx="9083269" cy="519628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4" name="Shape 36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65" name="Shape 365"/>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Internet Subnodes</a:t>
            </a:r>
          </a:p>
        </p:txBody>
      </p:sp>
      <p:sp>
        <p:nvSpPr>
          <p:cNvPr id="366" name="Shape 366"/>
          <p:cNvSpPr txBox="1"/>
          <p:nvPr/>
        </p:nvSpPr>
        <p:spPr>
          <a:xfrm>
            <a:off x="3200400" y="4354512"/>
            <a:ext cx="5329237" cy="131444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600" dirty="0">
                <a:solidFill>
                  <a:schemeClr val="dk1"/>
                </a:solidFill>
                <a:latin typeface="Candara" panose="020E0502030303020204" pitchFamily="34" charset="0"/>
              </a:rPr>
              <a:t> directory		OBJECT IDENTIFIER ::= {internet 1}</a:t>
            </a:r>
          </a:p>
          <a:p>
            <a:pPr>
              <a:buClr>
                <a:schemeClr val="dk1"/>
              </a:buClr>
              <a:buSzPct val="25000"/>
            </a:pPr>
            <a:r>
              <a:rPr lang="en-US" sz="1600" dirty="0">
                <a:solidFill>
                  <a:schemeClr val="dk1"/>
                </a:solidFill>
                <a:latin typeface="Candara" panose="020E0502030303020204" pitchFamily="34" charset="0"/>
              </a:rPr>
              <a:t>  mgmt		OBJECT IDENTIFIER ::= {internet 2}</a:t>
            </a:r>
          </a:p>
          <a:p>
            <a:pPr>
              <a:buClr>
                <a:schemeClr val="dk1"/>
              </a:buClr>
              <a:buSzPct val="25000"/>
            </a:pPr>
            <a:r>
              <a:rPr lang="en-US" sz="1600" dirty="0">
                <a:solidFill>
                  <a:schemeClr val="dk1"/>
                </a:solidFill>
                <a:latin typeface="Candara" panose="020E0502030303020204" pitchFamily="34" charset="0"/>
              </a:rPr>
              <a:t>  experimental	OBJECT IDENTIFIER ::= {internet 3}</a:t>
            </a:r>
          </a:p>
          <a:p>
            <a:pPr>
              <a:buClr>
                <a:schemeClr val="dk1"/>
              </a:buClr>
              <a:buSzPct val="25000"/>
            </a:pPr>
            <a:r>
              <a:rPr lang="en-US" sz="1600" dirty="0">
                <a:solidFill>
                  <a:schemeClr val="dk1"/>
                </a:solidFill>
                <a:latin typeface="Candara" panose="020E0502030303020204" pitchFamily="34" charset="0"/>
              </a:rPr>
              <a:t>  private		OBJECT IDENTIFIER ::= {internet 4}</a:t>
            </a:r>
          </a:p>
          <a:p>
            <a:endParaRPr sz="2400" dirty="0">
              <a:solidFill>
                <a:schemeClr val="dk1"/>
              </a:solidFill>
              <a:latin typeface="Candara" panose="020E0502030303020204" pitchFamily="34" charset="0"/>
            </a:endParaRPr>
          </a:p>
        </p:txBody>
      </p:sp>
      <p:pic>
        <p:nvPicPr>
          <p:cNvPr id="367" name="Shape 367"/>
          <p:cNvPicPr preferRelativeResize="0"/>
          <p:nvPr/>
        </p:nvPicPr>
        <p:blipFill rotWithShape="1">
          <a:blip r:embed="rId3">
            <a:alphaModFix/>
          </a:blip>
          <a:srcRect/>
          <a:stretch/>
        </p:blipFill>
        <p:spPr>
          <a:xfrm>
            <a:off x="3099197" y="846136"/>
            <a:ext cx="5993605" cy="3153646"/>
          </a:xfrm>
          <a:prstGeom prst="rect">
            <a:avLst/>
          </a:prstGeom>
          <a:noFill/>
          <a:ln>
            <a:noFill/>
          </a:ln>
        </p:spPr>
      </p:pic>
      <p:cxnSp>
        <p:nvCxnSpPr>
          <p:cNvPr id="370" name="Shape 37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71" name="Shape 37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372" name="Shape 372"/>
          <p:cNvCxnSpPr/>
          <p:nvPr/>
        </p:nvCxnSpPr>
        <p:spPr>
          <a:xfrm>
            <a:off x="3216274" y="3987799"/>
            <a:ext cx="5638800" cy="0"/>
          </a:xfrm>
          <a:prstGeom prst="straightConnector1">
            <a:avLst/>
          </a:prstGeom>
          <a:noFill/>
          <a:ln w="12700" cap="rnd" cmpd="sng">
            <a:solidFill>
              <a:schemeClr val="dk1"/>
            </a:solidFill>
            <a:prstDash val="solid"/>
            <a:miter/>
            <a:headEnd type="none" w="med" len="med"/>
            <a:tailEnd type="none" w="med" len="med"/>
          </a:ln>
        </p:spPr>
      </p:cxnSp>
      <p:sp>
        <p:nvSpPr>
          <p:cNvPr id="373" name="Shape 373"/>
          <p:cNvSpPr txBox="1"/>
          <p:nvPr/>
        </p:nvSpPr>
        <p:spPr>
          <a:xfrm>
            <a:off x="2606674" y="3911599"/>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903399" y="5519362"/>
            <a:ext cx="7923237" cy="34392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9437" y="131482"/>
            <a:ext cx="1631575" cy="406400"/>
          </a:xfrm>
        </p:spPr>
        <p:txBody>
          <a:bodyPr/>
          <a:lstStyle/>
          <a:p>
            <a:pPr algn="l"/>
            <a:r>
              <a:rPr lang="en-US" sz="1800" dirty="0" smtClean="0">
                <a:solidFill>
                  <a:srgbClr val="7030A0"/>
                </a:solidFill>
              </a:rPr>
              <a:t>Form internet </a:t>
            </a:r>
            <a:endParaRPr lang="en-US" sz="1800" dirty="0">
              <a:solidFill>
                <a:srgbClr val="7030A0"/>
              </a:solidFill>
            </a:endParaRPr>
          </a:p>
        </p:txBody>
      </p:sp>
      <p:sp>
        <p:nvSpPr>
          <p:cNvPr id="3" name="Text Placeholder 2"/>
          <p:cNvSpPr>
            <a:spLocks noGrp="1"/>
          </p:cNvSpPr>
          <p:nvPr>
            <p:ph type="body" idx="1"/>
          </p:nvPr>
        </p:nvSpPr>
        <p:spPr>
          <a:xfrm>
            <a:off x="242048" y="131482"/>
            <a:ext cx="11663081" cy="8779436"/>
          </a:xfrm>
        </p:spPr>
        <p:txBody>
          <a:bodyPr/>
          <a:lstStyle/>
          <a:p>
            <a:pPr marL="203200" indent="0">
              <a:buNone/>
            </a:pPr>
            <a:r>
              <a:rPr lang="en-US" sz="1800" dirty="0">
                <a:solidFill>
                  <a:srgbClr val="0070C0"/>
                </a:solidFill>
              </a:rPr>
              <a:t>SNMP, MIBs and OIDs—an Overview</a:t>
            </a:r>
          </a:p>
          <a:p>
            <a:pPr marL="203200" indent="0">
              <a:buNone/>
            </a:pPr>
            <a:endParaRPr lang="en-US" sz="1200" dirty="0"/>
          </a:p>
          <a:p>
            <a:pPr marL="203200" indent="0">
              <a:buNone/>
            </a:pPr>
            <a:r>
              <a:rPr lang="en-US" sz="1200" dirty="0"/>
              <a:t>SNMP is one of the most commonly used technologies when it comes to network monitoring. Unified Monitoring programs—like PRTG Network Monitor—use it. But how does SNMP work? What are MIBs and OIDs? Read this short introduction and make the first step into the world of SNMP!</a:t>
            </a:r>
          </a:p>
          <a:p>
            <a:pPr marL="203200" indent="0">
              <a:buNone/>
            </a:pPr>
            <a:endParaRPr lang="en-US" sz="1200" b="1" dirty="0" smtClean="0"/>
          </a:p>
          <a:p>
            <a:pPr marL="203200" indent="0">
              <a:buNone/>
            </a:pPr>
            <a:r>
              <a:rPr lang="en-US" sz="1200" b="1" dirty="0" smtClean="0"/>
              <a:t>SNMP Basics</a:t>
            </a:r>
            <a:endParaRPr lang="en-US" sz="1200" b="1" dirty="0"/>
          </a:p>
          <a:p>
            <a:pPr marL="203200" indent="0">
              <a:buNone/>
            </a:pPr>
            <a:r>
              <a:rPr lang="en-US" sz="1200" dirty="0"/>
              <a:t>SNMP stands for Simple Network Management Protocol and consists of three key components: managed devices, agents, and network-management systems (NMSs). A managed device is a node that has an </a:t>
            </a:r>
            <a:r>
              <a:rPr lang="en-US" sz="1200" dirty="0">
                <a:solidFill>
                  <a:srgbClr val="669900"/>
                </a:solidFill>
              </a:rPr>
              <a:t>SNMP agent </a:t>
            </a:r>
            <a:r>
              <a:rPr lang="en-US" sz="1200" dirty="0"/>
              <a:t>and resides on a managed network. These devices can be routers and access servers, switches and bridges, hubs, computer hosts, or printers. An agent is a software module residing within a device. This agent translates information into a compatible format with SNMP. An NMS runs monitoring applications. They provide the bulk of processing and memory resources required for network management.</a:t>
            </a:r>
          </a:p>
          <a:p>
            <a:pPr marL="203200" indent="0">
              <a:buNone/>
            </a:pPr>
            <a:r>
              <a:rPr lang="en-US" sz="1200" dirty="0"/>
              <a:t>SNMP version 1 was the initial development of the SNMP protocol. A description can be found in Request for Comments (RFC) 1157 and it works within the specification of the Structure of Management Information (SMI). It operates over User Datagram Protocol (UDP), Internet Protocol (IP), OSI Connectionless Network Services (CLNS), AppleTalk Datagram Delivery </a:t>
            </a:r>
            <a:r>
              <a:rPr lang="en-US" sz="1200" dirty="0" smtClean="0"/>
              <a:t>Protocol </a:t>
            </a:r>
            <a:r>
              <a:rPr lang="en-US" sz="1200" dirty="0"/>
              <a:t>(DDP), and Novell Internet Packet Exchange (IPX). SNMP v1 is considered the de facto network management protocol in the Internet community.</a:t>
            </a:r>
          </a:p>
          <a:p>
            <a:pPr marL="203200" indent="0">
              <a:buNone/>
            </a:pPr>
            <a:endParaRPr lang="en-US" sz="1200" dirty="0" smtClean="0"/>
          </a:p>
          <a:p>
            <a:pPr marL="203200" indent="0">
              <a:buNone/>
            </a:pPr>
            <a:r>
              <a:rPr lang="en-US" sz="1200" b="1" dirty="0" smtClean="0"/>
              <a:t>SNMP—A </a:t>
            </a:r>
            <a:r>
              <a:rPr lang="en-US" sz="1200" b="1" dirty="0"/>
              <a:t>Closer Look at MIBs and </a:t>
            </a:r>
            <a:r>
              <a:rPr lang="en-US" sz="1200" b="1" dirty="0" smtClean="0"/>
              <a:t>OIDs</a:t>
            </a:r>
            <a:endParaRPr lang="en-US" sz="1200" b="1" dirty="0"/>
          </a:p>
          <a:p>
            <a:pPr marL="203200" indent="0">
              <a:buNone/>
            </a:pPr>
            <a:r>
              <a:rPr lang="en-US" sz="1200" dirty="0"/>
              <a:t>MIB stands for Management Information Base and is a collection of information which is organized hierarchically. The various pieces of information are accessed by a protocol such as SNMP. There are two types of MIBs: scalar ones and tabular ones. Scalar objects define a single object instance whereas tabular objects define multiple related object instances grouped in MIB tables.</a:t>
            </a:r>
          </a:p>
          <a:p>
            <a:pPr marL="203200" indent="0">
              <a:buNone/>
            </a:pPr>
            <a:r>
              <a:rPr lang="en-US" sz="1200" dirty="0"/>
              <a:t>OIDs or Object Identifiers uniquely identify managed objects in an MIB hierarchy. It can be depicted as a tree whose nodes are assigned by different organizations. Generally, an OID is a long sequence of numbers, coding the nodes, separated by dots. Top level MIB object IDs (OIDs) belong to different standard organizations. Vendors define private branches including managed objects for their own products.</a:t>
            </a:r>
          </a:p>
          <a:p>
            <a:pPr marL="203200" indent="0">
              <a:buNone/>
            </a:pPr>
            <a:r>
              <a:rPr lang="en-US" sz="1200" dirty="0"/>
              <a:t>SNMP basically works with the principle that network management systems send out a request and the managed devices return a response. This is implemented using one of the following four operations: Get, GetNext, Set, and Trap. SNMP messages consist of a header and a PDU (Protocol Data Unit). The headers consist of the SNMP version number and the community name. The community name is used as a sort of password to increase security in SNMP. The PDU depends on the type of message that is sent. The Get, GetNext, and Set, as well as the response PDU, consist of PDU type, Request ID, Error status, Error index and Object/Variable fields. The Trap consists of Enterprise, Agent, Agent address, Generic trap type, Specific trap code, Timestamp and Object/Value fields.</a:t>
            </a:r>
          </a:p>
          <a:p>
            <a:pPr marL="203200" indent="0">
              <a:buNone/>
            </a:pPr>
            <a:endParaRPr lang="en-US" sz="1200" dirty="0" smtClean="0"/>
          </a:p>
          <a:p>
            <a:pPr marL="203200" indent="0">
              <a:buNone/>
            </a:pPr>
            <a:r>
              <a:rPr lang="en-US" sz="1200" b="1" dirty="0" smtClean="0"/>
              <a:t>MIBs</a:t>
            </a:r>
            <a:r>
              <a:rPr lang="en-US" sz="1200" b="1" dirty="0"/>
              <a:t>, OIDs and </a:t>
            </a:r>
            <a:r>
              <a:rPr lang="en-US" sz="1200" b="1" dirty="0" smtClean="0"/>
              <a:t>Examples</a:t>
            </a:r>
            <a:endParaRPr lang="en-US" sz="1200" b="1" dirty="0"/>
          </a:p>
          <a:p>
            <a:pPr marL="203200" indent="0">
              <a:buNone/>
            </a:pPr>
            <a:r>
              <a:rPr lang="en-US" sz="1200" dirty="0"/>
              <a:t>MIBs are collections of definitions which define the properties of the managed object within the device to be managed. For example, the typical objects to monitor on a printer are the different cartridge states and maybe the number of printed files, and on a switch the typical objects of interest are the incoming and outgoing traffic as well as the rate of package loss or the number of packets addressed to a broadcast address. Every managed device keeps a database of values for each of the definitions written in the MIB. So, the available data is actually not dependent on the database, but on the implementation. Each vendor of SNMP equipment has their own section of the MIB tree structure at their disposition.</a:t>
            </a:r>
          </a:p>
          <a:p>
            <a:pPr marL="203200" indent="0">
              <a:buNone/>
            </a:pPr>
            <a:r>
              <a:rPr lang="en-US" sz="1200" dirty="0"/>
              <a:t>To organize all of these properly, all the manageable features of all products (from each vendor) are arranged in this MIB tree structure. Each 'branch' of this tree has a number and a name, and the complete path from the top of the tree down to the point of interest forms the name of that point. This complete path is the OID, the "identifier of an object" respectively. Nodes near the top of the tree are of an extremely general nature. For example, to get to the Internet, you need to reach the fourth node of the OID you can see below. When you move further down the tree, or further to the right respectively, the names get more and more specific, until you get to the bottom, where each node represents a particular feature on a specific device (or agent</a:t>
            </a:r>
            <a:r>
              <a:rPr lang="en-US" sz="1200" dirty="0" smtClean="0"/>
              <a:t>).</a:t>
            </a:r>
            <a:endParaRPr lang="en-US" sz="1200" dirty="0"/>
          </a:p>
        </p:txBody>
      </p:sp>
    </p:spTree>
    <p:extLst>
      <p:ext uri="{BB962C8B-B14F-4D97-AF65-F5344CB8AC3E}">
        <p14:creationId xmlns:p14="http://schemas.microsoft.com/office/powerpoint/2010/main" val="157975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cxnSp>
        <p:nvCxnSpPr>
          <p:cNvPr id="378" name="Shape 378"/>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379" name="Shape 37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80" name="Shape 380"/>
          <p:cNvSpPr txBox="1"/>
          <p:nvPr/>
        </p:nvSpPr>
        <p:spPr>
          <a:xfrm>
            <a:off x="31242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Private MIB Example</a:t>
            </a:r>
          </a:p>
        </p:txBody>
      </p:sp>
      <p:sp>
        <p:nvSpPr>
          <p:cNvPr id="381" name="Shape 381"/>
          <p:cNvSpPr txBox="1"/>
          <p:nvPr/>
        </p:nvSpPr>
        <p:spPr>
          <a:xfrm>
            <a:off x="3260726" y="6386513"/>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pic>
        <p:nvPicPr>
          <p:cNvPr id="382" name="Shape 382"/>
          <p:cNvPicPr preferRelativeResize="0"/>
          <p:nvPr/>
        </p:nvPicPr>
        <p:blipFill rotWithShape="1">
          <a:blip r:embed="rId3">
            <a:alphaModFix/>
          </a:blip>
          <a:srcRect/>
          <a:stretch/>
        </p:blipFill>
        <p:spPr>
          <a:xfrm>
            <a:off x="3276601" y="990601"/>
            <a:ext cx="5487987" cy="4513261"/>
          </a:xfrm>
          <a:prstGeom prst="rect">
            <a:avLst/>
          </a:prstGeom>
          <a:noFill/>
          <a:ln>
            <a:noFill/>
          </a:ln>
        </p:spPr>
      </p:pic>
      <p:sp>
        <p:nvSpPr>
          <p:cNvPr id="383" name="Shape 383"/>
          <p:cNvSpPr txBox="1"/>
          <p:nvPr/>
        </p:nvSpPr>
        <p:spPr>
          <a:xfrm>
            <a:off x="3271838" y="6019800"/>
            <a:ext cx="5795961" cy="101600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i="1" dirty="0">
                <a:solidFill>
                  <a:schemeClr val="dk1"/>
                </a:solidFill>
                <a:latin typeface="Candara" panose="020E0502030303020204" pitchFamily="34" charset="0"/>
              </a:rPr>
              <a:t>private</a:t>
            </a:r>
            <a:r>
              <a:rPr lang="en-US" sz="2000" dirty="0">
                <a:solidFill>
                  <a:schemeClr val="dk1"/>
                </a:solidFill>
                <a:latin typeface="Candara" panose="020E0502030303020204" pitchFamily="34" charset="0"/>
              </a:rPr>
              <a:t> MIB intended for vendor equipment</a:t>
            </a:r>
          </a:p>
          <a:p>
            <a:pPr>
              <a:buClr>
                <a:schemeClr val="dk1"/>
              </a:buClr>
              <a:buSzPct val="100000"/>
              <a:buFont typeface="Arial"/>
              <a:buChar char="•"/>
            </a:pPr>
            <a:r>
              <a:rPr lang="en-US" sz="2000" dirty="0">
                <a:solidFill>
                  <a:schemeClr val="dk1"/>
                </a:solidFill>
                <a:latin typeface="Candara" panose="020E0502030303020204" pitchFamily="34" charset="0"/>
              </a:rPr>
              <a:t> IANA (Internet Assigned Numbers Authority)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assigns identifiers</a:t>
            </a:r>
          </a:p>
        </p:txBody>
      </p:sp>
      <p:sp>
        <p:nvSpPr>
          <p:cNvPr id="384" name="Shape 38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385" name="Shape 38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386" name="Shape 38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87" name="Shape 38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388" name="Shape 388"/>
          <p:cNvCxnSpPr/>
          <p:nvPr/>
        </p:nvCxnSpPr>
        <p:spPr>
          <a:xfrm>
            <a:off x="3276600" y="5638800"/>
            <a:ext cx="5638800" cy="0"/>
          </a:xfrm>
          <a:prstGeom prst="straightConnector1">
            <a:avLst/>
          </a:prstGeom>
          <a:noFill/>
          <a:ln w="12700" cap="rnd" cmpd="sng">
            <a:solidFill>
              <a:schemeClr val="dk1"/>
            </a:solidFill>
            <a:prstDash val="solid"/>
            <a:miter/>
            <a:headEnd type="none" w="med" len="med"/>
            <a:tailEnd type="none" w="med" len="med"/>
          </a:ln>
        </p:spPr>
      </p:cxnSp>
      <p:sp>
        <p:nvSpPr>
          <p:cNvPr id="389" name="Shape 389"/>
          <p:cNvSpPr txBox="1"/>
          <p:nvPr/>
        </p:nvSpPr>
        <p:spPr>
          <a:xfrm>
            <a:off x="2667000" y="5562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sp>
        <p:nvSpPr>
          <p:cNvPr id="395" name="Shape 395"/>
          <p:cNvSpPr txBox="1"/>
          <p:nvPr/>
        </p:nvSpPr>
        <p:spPr>
          <a:xfrm>
            <a:off x="3276600" y="1066801"/>
            <a:ext cx="5638800" cy="417511"/>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96" name="Shape 396"/>
          <p:cNvSpPr txBox="1"/>
          <p:nvPr/>
        </p:nvSpPr>
        <p:spPr>
          <a:xfrm>
            <a:off x="3124201" y="457200"/>
            <a:ext cx="5714999"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 ASN.1 </a:t>
            </a:r>
            <a:r>
              <a:rPr lang="en-US" sz="3200" b="1" dirty="0">
                <a:solidFill>
                  <a:srgbClr val="669900"/>
                </a:solidFill>
                <a:latin typeface="Candara" panose="020E0502030303020204" pitchFamily="34" charset="0"/>
              </a:rPr>
              <a:t>Data Type</a:t>
            </a:r>
          </a:p>
        </p:txBody>
      </p:sp>
      <p:cxnSp>
        <p:nvCxnSpPr>
          <p:cNvPr id="400" name="Shape 40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01" name="Shape 40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pic>
        <p:nvPicPr>
          <p:cNvPr id="2" name="Picture 1"/>
          <p:cNvPicPr>
            <a:picLocks noChangeAspect="1"/>
          </p:cNvPicPr>
          <p:nvPr/>
        </p:nvPicPr>
        <p:blipFill>
          <a:blip r:embed="rId3"/>
          <a:stretch>
            <a:fillRect/>
          </a:stretch>
        </p:blipFill>
        <p:spPr>
          <a:xfrm>
            <a:off x="2298029" y="1041400"/>
            <a:ext cx="6954830" cy="3925876"/>
          </a:xfrm>
          <a:prstGeom prst="rect">
            <a:avLst/>
          </a:prstGeom>
        </p:spPr>
      </p:pic>
      <p:sp>
        <p:nvSpPr>
          <p:cNvPr id="4" name="TextBox 3"/>
          <p:cNvSpPr txBox="1"/>
          <p:nvPr/>
        </p:nvSpPr>
        <p:spPr>
          <a:xfrm>
            <a:off x="168728" y="4992677"/>
            <a:ext cx="11778343" cy="3785652"/>
          </a:xfrm>
          <a:prstGeom prst="rect">
            <a:avLst/>
          </a:prstGeom>
          <a:noFill/>
        </p:spPr>
        <p:txBody>
          <a:bodyPr wrap="square" rtlCol="0">
            <a:spAutoFit/>
          </a:bodyPr>
          <a:lstStyle/>
          <a:p>
            <a:pPr>
              <a:lnSpc>
                <a:spcPct val="150000"/>
              </a:lnSpc>
            </a:pPr>
            <a:r>
              <a:rPr lang="en-US" sz="2000" b="1" dirty="0" smtClean="0">
                <a:solidFill>
                  <a:srgbClr val="0070C0"/>
                </a:solidFill>
                <a:latin typeface="Candara" panose="020E0502030303020204" pitchFamily="34" charset="0"/>
              </a:rPr>
              <a:t>ASN.1 </a:t>
            </a:r>
            <a:r>
              <a:rPr lang="en-US" sz="2000" b="1" dirty="0">
                <a:solidFill>
                  <a:srgbClr val="0070C0"/>
                </a:solidFill>
                <a:latin typeface="Candara" panose="020E0502030303020204" pitchFamily="34" charset="0"/>
              </a:rPr>
              <a:t>syntax </a:t>
            </a:r>
            <a:r>
              <a:rPr lang="en-US" sz="2000" dirty="0" smtClean="0">
                <a:latin typeface="Candara" panose="020E0502030303020204" pitchFamily="34" charset="0"/>
              </a:rPr>
              <a:t>is </a:t>
            </a:r>
            <a:r>
              <a:rPr lang="en-US" sz="2000" dirty="0">
                <a:latin typeface="Candara" panose="020E0502030303020204" pitchFamily="34" charset="0"/>
              </a:rPr>
              <a:t>used to define the </a:t>
            </a:r>
            <a:r>
              <a:rPr lang="en-US" sz="2000" b="1" dirty="0">
                <a:latin typeface="Candara" panose="020E0502030303020204" pitchFamily="34" charset="0"/>
              </a:rPr>
              <a:t>structure </a:t>
            </a:r>
            <a:r>
              <a:rPr lang="en-US" sz="2000" dirty="0">
                <a:latin typeface="Candara" panose="020E0502030303020204" pitchFamily="34" charset="0"/>
              </a:rPr>
              <a:t>of </a:t>
            </a:r>
            <a:r>
              <a:rPr lang="en-US" sz="2000" b="1" dirty="0" smtClean="0">
                <a:solidFill>
                  <a:srgbClr val="669900"/>
                </a:solidFill>
                <a:latin typeface="Candara" panose="020E0502030303020204" pitchFamily="34" charset="0"/>
              </a:rPr>
              <a:t>object types</a:t>
            </a:r>
            <a:r>
              <a:rPr lang="en-US" sz="2000" dirty="0">
                <a:latin typeface="Candara" panose="020E0502030303020204" pitchFamily="34" charset="0"/>
              </a:rPr>
              <a:t>. </a:t>
            </a:r>
            <a:endParaRPr lang="en-US" sz="2000" dirty="0" smtClean="0">
              <a:latin typeface="Candara" panose="020E0502030303020204" pitchFamily="34" charset="0"/>
            </a:endParaRPr>
          </a:p>
          <a:p>
            <a:pPr>
              <a:lnSpc>
                <a:spcPct val="150000"/>
              </a:lnSpc>
            </a:pPr>
            <a:endParaRPr lang="en-US" sz="2000" dirty="0">
              <a:latin typeface="Candara" panose="020E0502030303020204" pitchFamily="34" charset="0"/>
            </a:endParaRPr>
          </a:p>
          <a:p>
            <a:pPr>
              <a:lnSpc>
                <a:spcPct val="150000"/>
              </a:lnSpc>
            </a:pPr>
            <a:r>
              <a:rPr lang="en-US" sz="2000" dirty="0">
                <a:latin typeface="Candara" panose="020E0502030303020204" pitchFamily="34" charset="0"/>
              </a:rPr>
              <a:t>The </a:t>
            </a:r>
            <a:r>
              <a:rPr lang="en-US" sz="2000" b="1" dirty="0">
                <a:latin typeface="Candara" panose="020E0502030303020204" pitchFamily="34" charset="0"/>
              </a:rPr>
              <a:t>three structural types </a:t>
            </a:r>
            <a:r>
              <a:rPr lang="en-US" sz="2000" dirty="0">
                <a:latin typeface="Candara" panose="020E0502030303020204" pitchFamily="34" charset="0"/>
              </a:rPr>
              <a:t>shown in Figure 4. 1 5 are </a:t>
            </a:r>
            <a:r>
              <a:rPr lang="en-US" sz="2000" b="1" dirty="0">
                <a:solidFill>
                  <a:srgbClr val="0070C0"/>
                </a:solidFill>
                <a:latin typeface="Candara" panose="020E0502030303020204" pitchFamily="34" charset="0"/>
              </a:rPr>
              <a:t>simple</a:t>
            </a:r>
            <a:r>
              <a:rPr lang="en-US" sz="2000" dirty="0">
                <a:latin typeface="Candara" panose="020E0502030303020204" pitchFamily="34" charset="0"/>
              </a:rPr>
              <a:t>, </a:t>
            </a:r>
            <a:r>
              <a:rPr lang="en-US" sz="2000" b="1" dirty="0">
                <a:solidFill>
                  <a:srgbClr val="0070C0"/>
                </a:solidFill>
                <a:latin typeface="Candara" panose="020E0502030303020204" pitchFamily="34" charset="0"/>
              </a:rPr>
              <a:t>constructor</a:t>
            </a:r>
            <a:r>
              <a:rPr lang="en-US" sz="2000" dirty="0">
                <a:latin typeface="Candara" panose="020E0502030303020204" pitchFamily="34" charset="0"/>
              </a:rPr>
              <a:t>, and </a:t>
            </a:r>
            <a:r>
              <a:rPr lang="en-US" sz="2000" b="1" dirty="0">
                <a:solidFill>
                  <a:srgbClr val="0070C0"/>
                </a:solidFill>
                <a:latin typeface="Candara" panose="020E0502030303020204" pitchFamily="34" charset="0"/>
              </a:rPr>
              <a:t>defined types</a:t>
            </a:r>
            <a:r>
              <a:rPr lang="en-US" sz="2000" dirty="0">
                <a:latin typeface="Candara" panose="020E0502030303020204" pitchFamily="34" charset="0"/>
              </a:rPr>
              <a:t>. Other common terms used for these are primitive (or atomic), structured, and </a:t>
            </a:r>
            <a:r>
              <a:rPr lang="en-US" sz="2000" dirty="0" smtClean="0">
                <a:latin typeface="Candara" panose="020E0502030303020204" pitchFamily="34" charset="0"/>
              </a:rPr>
              <a:t>application types</a:t>
            </a:r>
            <a:r>
              <a:rPr lang="en-US" sz="2000" dirty="0">
                <a:latin typeface="Candara" panose="020E0502030303020204" pitchFamily="34" charset="0"/>
              </a:rPr>
              <a:t>. The </a:t>
            </a:r>
            <a:r>
              <a:rPr lang="en-US" sz="2000" b="1" dirty="0">
                <a:latin typeface="Candara" panose="020E0502030303020204" pitchFamily="34" charset="0"/>
              </a:rPr>
              <a:t>tagged</a:t>
            </a:r>
            <a:r>
              <a:rPr lang="en-US" sz="2000" dirty="0">
                <a:latin typeface="Candara" panose="020E0502030303020204" pitchFamily="34" charset="0"/>
              </a:rPr>
              <a:t> </a:t>
            </a:r>
            <a:r>
              <a:rPr lang="en-US" sz="2000" b="1" dirty="0">
                <a:latin typeface="Candara" panose="020E0502030303020204" pitchFamily="34" charset="0"/>
              </a:rPr>
              <a:t>type</a:t>
            </a:r>
            <a:r>
              <a:rPr lang="en-US" sz="2000" dirty="0">
                <a:latin typeface="Candara" panose="020E0502030303020204" pitchFamily="34" charset="0"/>
              </a:rPr>
              <a:t> is not explicitly used </a:t>
            </a:r>
            <a:r>
              <a:rPr lang="en-US" sz="2000" dirty="0" smtClean="0">
                <a:latin typeface="Candara" panose="020E0502030303020204" pitchFamily="34" charset="0"/>
              </a:rPr>
              <a:t>in TCP/IP </a:t>
            </a:r>
            <a:r>
              <a:rPr lang="en-US" sz="2000" dirty="0">
                <a:latin typeface="Candara" panose="020E0502030303020204" pitchFamily="34" charset="0"/>
              </a:rPr>
              <a:t>management</a:t>
            </a:r>
            <a:r>
              <a:rPr lang="en-US" sz="2000" dirty="0" smtClean="0">
                <a:latin typeface="Candara" panose="020E0502030303020204" pitchFamily="34" charset="0"/>
              </a:rPr>
              <a:t>, </a:t>
            </a:r>
          </a:p>
          <a:p>
            <a:pPr>
              <a:lnSpc>
                <a:spcPct val="150000"/>
              </a:lnSpc>
            </a:pPr>
            <a:r>
              <a:rPr lang="en-US" sz="2000" dirty="0">
                <a:latin typeface="Candara" panose="020E0502030303020204" pitchFamily="34" charset="0"/>
              </a:rPr>
              <a:t>SNMP ASN. 1 data types are listed in Table 4. 1.All data types except SEQUENCE and </a:t>
            </a:r>
            <a:r>
              <a:rPr lang="en-US" sz="2000" dirty="0" smtClean="0">
                <a:latin typeface="Candara" panose="020E0502030303020204" pitchFamily="34" charset="0"/>
              </a:rPr>
              <a:t>SEQUENCE OF </a:t>
            </a:r>
            <a:r>
              <a:rPr lang="en-US" sz="2000" dirty="0">
                <a:latin typeface="Candara" panose="020E0502030303020204" pitchFamily="34" charset="0"/>
              </a:rPr>
              <a:t>are called base </a:t>
            </a:r>
            <a:r>
              <a:rPr lang="en-US" sz="2000" dirty="0" smtClean="0">
                <a:latin typeface="Candara" panose="020E0502030303020204" pitchFamily="34" charset="0"/>
              </a:rPr>
              <a:t>types. Primitive </a:t>
            </a:r>
            <a:r>
              <a:rPr lang="en-US" sz="2000" dirty="0">
                <a:latin typeface="Candara" panose="020E0502030303020204" pitchFamily="34" charset="0"/>
              </a:rPr>
              <a:t>or simple types are atomic in nature and are: INTEGER, OCTET STRING, </a:t>
            </a:r>
            <a:r>
              <a:rPr lang="en-US" sz="2000" dirty="0" smtClean="0">
                <a:latin typeface="Candara" panose="020E0502030303020204" pitchFamily="34" charset="0"/>
              </a:rPr>
              <a:t>OBJECT IDENTIFIER</a:t>
            </a:r>
            <a:r>
              <a:rPr lang="en-US" sz="2000" dirty="0">
                <a:latin typeface="Candara" panose="020E0502030303020204" pitchFamily="34" charset="0"/>
              </a:rPr>
              <a:t>, and NULL. These are also referred to as non-aggregate types</a:t>
            </a:r>
            <a:r>
              <a:rPr lang="en-US" sz="2000" dirty="0" smtClean="0">
                <a:latin typeface="Candara" panose="020E0502030303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7" name="Shape 40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08" name="Shape 408"/>
          <p:cNvSpPr txBox="1"/>
          <p:nvPr/>
        </p:nvSpPr>
        <p:spPr>
          <a:xfrm>
            <a:off x="31242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Primitive Data Types</a:t>
            </a:r>
          </a:p>
        </p:txBody>
      </p:sp>
      <p:sp>
        <p:nvSpPr>
          <p:cNvPr id="409" name="Shape 409"/>
          <p:cNvSpPr txBox="1"/>
          <p:nvPr/>
        </p:nvSpPr>
        <p:spPr>
          <a:xfrm>
            <a:off x="3184526" y="4481513"/>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pic>
        <p:nvPicPr>
          <p:cNvPr id="410" name="Shape 410"/>
          <p:cNvPicPr preferRelativeResize="0"/>
          <p:nvPr/>
        </p:nvPicPr>
        <p:blipFill rotWithShape="1">
          <a:blip r:embed="rId3">
            <a:alphaModFix/>
          </a:blip>
          <a:srcRect/>
          <a:stretch/>
        </p:blipFill>
        <p:spPr>
          <a:xfrm>
            <a:off x="2895601" y="1371601"/>
            <a:ext cx="6246811" cy="2438399"/>
          </a:xfrm>
          <a:prstGeom prst="rect">
            <a:avLst/>
          </a:prstGeom>
          <a:noFill/>
          <a:ln>
            <a:noFill/>
          </a:ln>
        </p:spPr>
      </p:pic>
      <p:sp>
        <p:nvSpPr>
          <p:cNvPr id="411" name="Shape 411"/>
          <p:cNvSpPr txBox="1"/>
          <p:nvPr/>
        </p:nvSpPr>
        <p:spPr>
          <a:xfrm>
            <a:off x="947057" y="4038600"/>
            <a:ext cx="10254343" cy="1938336"/>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b="1" i="1" dirty="0" smtClean="0">
                <a:solidFill>
                  <a:srgbClr val="0070C0"/>
                </a:solidFill>
                <a:latin typeface="Candara" panose="020E0502030303020204" pitchFamily="34" charset="0"/>
              </a:rPr>
              <a:t>get-request</a:t>
            </a:r>
            <a:r>
              <a:rPr lang="en-US" sz="2000" dirty="0" smtClean="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message has </a:t>
            </a:r>
            <a:r>
              <a:rPr lang="en-US" sz="2000" b="1" dirty="0">
                <a:solidFill>
                  <a:srgbClr val="CC9900"/>
                </a:solidFill>
                <a:latin typeface="Candara" panose="020E0502030303020204" pitchFamily="34" charset="0"/>
              </a:rPr>
              <a:t>NULL</a:t>
            </a:r>
            <a:r>
              <a:rPr lang="en-US" sz="2000" dirty="0">
                <a:solidFill>
                  <a:srgbClr val="CC9900"/>
                </a:solidFill>
                <a:latin typeface="Candara" panose="020E0502030303020204" pitchFamily="34" charset="0"/>
              </a:rPr>
              <a:t> </a:t>
            </a:r>
            <a:r>
              <a:rPr lang="en-US" sz="2000" dirty="0">
                <a:solidFill>
                  <a:schemeClr val="dk1"/>
                </a:solidFill>
                <a:latin typeface="Candara" panose="020E0502030303020204" pitchFamily="34" charset="0"/>
              </a:rPr>
              <a:t>for value </a:t>
            </a:r>
            <a:r>
              <a:rPr lang="en-US" sz="2000" dirty="0" smtClean="0">
                <a:solidFill>
                  <a:schemeClr val="dk1"/>
                </a:solidFill>
                <a:latin typeface="Candara" panose="020E0502030303020204" pitchFamily="34" charset="0"/>
              </a:rPr>
              <a:t>fields  </a:t>
            </a:r>
            <a:r>
              <a:rPr lang="en-US" sz="2000" dirty="0">
                <a:solidFill>
                  <a:schemeClr val="dk1"/>
                </a:solidFill>
                <a:latin typeface="Candara" panose="020E0502030303020204" pitchFamily="34" charset="0"/>
              </a:rPr>
              <a:t>and </a:t>
            </a:r>
            <a:r>
              <a:rPr lang="en-US" sz="2000" b="1" i="1" dirty="0">
                <a:solidFill>
                  <a:srgbClr val="0070C0"/>
                </a:solidFill>
                <a:latin typeface="Candara" panose="020E0502030303020204" pitchFamily="34" charset="0"/>
              </a:rPr>
              <a:t>get-response</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from agent has the </a:t>
            </a:r>
            <a:r>
              <a:rPr lang="en-US" sz="2000" b="1" dirty="0">
                <a:solidFill>
                  <a:srgbClr val="CC9900"/>
                </a:solidFill>
                <a:latin typeface="Candara" panose="020E0502030303020204" pitchFamily="34" charset="0"/>
              </a:rPr>
              <a:t>values</a:t>
            </a:r>
            <a:r>
              <a:rPr lang="en-US" sz="2000" dirty="0">
                <a:solidFill>
                  <a:srgbClr val="CC9900"/>
                </a:solidFill>
                <a:latin typeface="Candara" panose="020E0502030303020204" pitchFamily="34" charset="0"/>
              </a:rPr>
              <a:t> </a:t>
            </a:r>
            <a:r>
              <a:rPr lang="en-US" sz="2000" dirty="0" smtClean="0">
                <a:solidFill>
                  <a:schemeClr val="dk1"/>
                </a:solidFill>
                <a:latin typeface="Candara" panose="020E0502030303020204" pitchFamily="34" charset="0"/>
              </a:rPr>
              <a:t>filled  </a:t>
            </a:r>
            <a:r>
              <a:rPr lang="en-US" sz="2000" dirty="0">
                <a:solidFill>
                  <a:schemeClr val="dk1"/>
                </a:solidFill>
                <a:latin typeface="Candara" panose="020E0502030303020204" pitchFamily="34" charset="0"/>
              </a:rPr>
              <a:t>in subtype:</a:t>
            </a:r>
          </a:p>
          <a:p>
            <a:pPr marL="457200" lvl="1">
              <a:buClr>
                <a:schemeClr val="dk1"/>
              </a:buClr>
              <a:buSzPct val="100000"/>
              <a:buFont typeface="Arial"/>
              <a:buChar char="•"/>
            </a:pPr>
            <a:r>
              <a:rPr lang="en-US" sz="2000" dirty="0">
                <a:solidFill>
                  <a:schemeClr val="dk1"/>
                </a:solidFill>
                <a:latin typeface="Candara" panose="020E0502030303020204" pitchFamily="34" charset="0"/>
              </a:rPr>
              <a:t> INTEGER (0..255)</a:t>
            </a:r>
          </a:p>
          <a:p>
            <a:pPr marL="457200" lvl="1">
              <a:buClr>
                <a:schemeClr val="dk1"/>
              </a:buClr>
              <a:buSzPct val="100000"/>
              <a:buFont typeface="Arial"/>
              <a:buChar char="•"/>
            </a:pPr>
            <a:r>
              <a:rPr lang="en-US" sz="2000" dirty="0">
                <a:solidFill>
                  <a:schemeClr val="dk1"/>
                </a:solidFill>
                <a:latin typeface="Candara" panose="020E0502030303020204" pitchFamily="34" charset="0"/>
              </a:rPr>
              <a:t> OCTET STRING (SIZE 0..255)</a:t>
            </a:r>
          </a:p>
          <a:p>
            <a:pPr marL="457200" lvl="1">
              <a:buClr>
                <a:schemeClr val="dk1"/>
              </a:buClr>
              <a:buSzPct val="100000"/>
              <a:buFont typeface="Arial"/>
              <a:buChar char="•"/>
            </a:pPr>
            <a:r>
              <a:rPr lang="en-US" sz="2000" dirty="0">
                <a:solidFill>
                  <a:schemeClr val="dk1"/>
                </a:solidFill>
                <a:latin typeface="Candara" panose="020E0502030303020204" pitchFamily="34" charset="0"/>
              </a:rPr>
              <a:t> OCTET STRING (SIZE 8)</a:t>
            </a:r>
          </a:p>
        </p:txBody>
      </p:sp>
      <p:cxnSp>
        <p:nvCxnSpPr>
          <p:cNvPr id="414" name="Shape 41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15" name="Shape 41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16" name="Shape 416"/>
          <p:cNvCxnSpPr/>
          <p:nvPr/>
        </p:nvCxnSpPr>
        <p:spPr>
          <a:xfrm>
            <a:off x="3200400" y="3657600"/>
            <a:ext cx="5638800" cy="0"/>
          </a:xfrm>
          <a:prstGeom prst="straightConnector1">
            <a:avLst/>
          </a:prstGeom>
          <a:noFill/>
          <a:ln w="12700" cap="rnd" cmpd="sng">
            <a:solidFill>
              <a:schemeClr val="dk1"/>
            </a:solidFill>
            <a:prstDash val="solid"/>
            <a:miter/>
            <a:headEnd type="none" w="med" len="med"/>
            <a:tailEnd type="none" w="med" len="med"/>
          </a:ln>
        </p:spPr>
      </p:cxnSp>
      <p:sp>
        <p:nvSpPr>
          <p:cNvPr id="417" name="Shape 417"/>
          <p:cNvSpPr txBox="1"/>
          <p:nvPr/>
        </p:nvSpPr>
        <p:spPr>
          <a:xfrm>
            <a:off x="2590800" y="3581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174171" y="6335486"/>
            <a:ext cx="11843658"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nSpc>
                <a:spcPct val="150000"/>
              </a:lnSpc>
              <a:buFont typeface="Arial" panose="020B0604020202020204" pitchFamily="34" charset="0"/>
              <a:buChar char="•"/>
            </a:pPr>
            <a:r>
              <a:rPr lang="en-US" sz="2000" dirty="0">
                <a:latin typeface="Candara" panose="020E0502030303020204" pitchFamily="34" charset="0"/>
              </a:rPr>
              <a:t>Any non-zero value indicates the type of error encountered by the agent in responding to a </a:t>
            </a:r>
            <a:r>
              <a:rPr lang="en-US" sz="2000" dirty="0" smtClean="0">
                <a:latin typeface="Candara" panose="020E0502030303020204" pitchFamily="34" charset="0"/>
              </a:rPr>
              <a:t>manager's </a:t>
            </a:r>
            <a:r>
              <a:rPr lang="en-US" sz="2000" dirty="0">
                <a:latin typeface="Candara" panose="020E0502030303020204" pitchFamily="34" charset="0"/>
              </a:rPr>
              <a:t>message. As a convention, the value 0 is not permitted in the response message. </a:t>
            </a:r>
            <a:endParaRPr lang="en-US" sz="2000" dirty="0" smtClean="0">
              <a:latin typeface="Candara" panose="020E0502030303020204" pitchFamily="34" charset="0"/>
            </a:endParaRPr>
          </a:p>
          <a:p>
            <a:pPr marL="342900" indent="-342900">
              <a:lnSpc>
                <a:spcPct val="150000"/>
              </a:lnSpc>
              <a:buFont typeface="Arial" panose="020B0604020202020204" pitchFamily="34" charset="0"/>
              <a:buChar char="•"/>
            </a:pPr>
            <a:r>
              <a:rPr lang="en-US" sz="2000" dirty="0">
                <a:latin typeface="Candara" panose="020E0502030303020204" pitchFamily="34" charset="0"/>
              </a:rPr>
              <a:t>The OCTET STRING data type is used to specify either binary or textual information that is 8 </a:t>
            </a:r>
            <a:r>
              <a:rPr lang="en-US" sz="2000" dirty="0" smtClean="0">
                <a:latin typeface="Candara" panose="020E0502030303020204" pitchFamily="34" charset="0"/>
              </a:rPr>
              <a:t>bits long</a:t>
            </a:r>
            <a:r>
              <a:rPr lang="en-US" sz="2000" dirty="0">
                <a:latin typeface="Candara" panose="020E0502030303020204" pitchFamily="34" charset="0"/>
              </a:rPr>
              <a:t>. </a:t>
            </a:r>
          </a:p>
          <a:p>
            <a:pPr marL="342900" indent="-342900">
              <a:lnSpc>
                <a:spcPct val="150000"/>
              </a:lnSpc>
              <a:buFont typeface="Arial" panose="020B0604020202020204" pitchFamily="34" charset="0"/>
              <a:buChar char="•"/>
            </a:pPr>
            <a:r>
              <a:rPr lang="en-US" sz="2000" dirty="0">
                <a:latin typeface="Candara" panose="020E0502030303020204" pitchFamily="34" charset="0"/>
              </a:rPr>
              <a:t>The combination keyword OBJECT IDENTIFIER, as we discussed before, is the object position </a:t>
            </a:r>
            <a:r>
              <a:rPr lang="en-US" sz="2000" dirty="0" smtClean="0">
                <a:latin typeface="Candara" panose="020E0502030303020204" pitchFamily="34" charset="0"/>
              </a:rPr>
              <a:t>in the </a:t>
            </a:r>
            <a:r>
              <a:rPr lang="en-US" sz="2000" dirty="0">
                <a:latin typeface="Candara" panose="020E0502030303020204" pitchFamily="34" charset="0"/>
              </a:rPr>
              <a:t>MIB. The fourth primitive type listed in Table 4.1 is NULL and is also a keyword.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cxnSp>
        <p:nvCxnSpPr>
          <p:cNvPr id="422" name="Shape 42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23" name="Shape 42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24" name="Shape 424"/>
          <p:cNvSpPr txBox="1"/>
          <p:nvPr/>
        </p:nvSpPr>
        <p:spPr>
          <a:xfrm>
            <a:off x="31242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Enumerated </a:t>
            </a:r>
          </a:p>
        </p:txBody>
      </p:sp>
      <p:sp>
        <p:nvSpPr>
          <p:cNvPr id="425" name="Shape 425"/>
          <p:cNvSpPr txBox="1"/>
          <p:nvPr/>
        </p:nvSpPr>
        <p:spPr>
          <a:xfrm>
            <a:off x="3200400" y="5181601"/>
            <a:ext cx="4300536" cy="3984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b="1"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noError</a:t>
            </a:r>
            <a:r>
              <a:rPr lang="en-US" sz="2000" b="1" dirty="0">
                <a:solidFill>
                  <a:schemeClr val="dk1"/>
                </a:solidFill>
                <a:latin typeface="Candara" panose="020E0502030303020204" pitchFamily="34" charset="0"/>
              </a:rPr>
              <a:t>	NULL by convention</a:t>
            </a:r>
          </a:p>
        </p:txBody>
      </p:sp>
      <p:sp>
        <p:nvSpPr>
          <p:cNvPr id="426" name="Shape 426"/>
          <p:cNvSpPr txBox="1"/>
          <p:nvPr/>
        </p:nvSpPr>
        <p:spPr>
          <a:xfrm>
            <a:off x="3276600" y="1219202"/>
            <a:ext cx="6477000" cy="465136"/>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800" b="1" dirty="0">
                <a:solidFill>
                  <a:srgbClr val="0070C0"/>
                </a:solidFill>
                <a:latin typeface="Candara" panose="020E0502030303020204" pitchFamily="34" charset="0"/>
              </a:rPr>
              <a:t> Special case of INTEGER data type</a:t>
            </a:r>
          </a:p>
        </p:txBody>
      </p:sp>
      <p:pic>
        <p:nvPicPr>
          <p:cNvPr id="427" name="Shape 427"/>
          <p:cNvPicPr preferRelativeResize="0"/>
          <p:nvPr/>
        </p:nvPicPr>
        <p:blipFill rotWithShape="1">
          <a:blip r:embed="rId3">
            <a:alphaModFix/>
          </a:blip>
          <a:srcRect/>
          <a:stretch/>
        </p:blipFill>
        <p:spPr>
          <a:xfrm>
            <a:off x="2919412" y="1893887"/>
            <a:ext cx="6142036" cy="2101849"/>
          </a:xfrm>
          <a:prstGeom prst="rect">
            <a:avLst/>
          </a:prstGeom>
          <a:noFill/>
          <a:ln>
            <a:noFill/>
          </a:ln>
        </p:spPr>
      </p:pic>
      <p:sp>
        <p:nvSpPr>
          <p:cNvPr id="428" name="Shape 42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29" name="Shape 42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30" name="Shape 43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31" name="Shape 43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32" name="Shape 432"/>
          <p:cNvCxnSpPr/>
          <p:nvPr/>
        </p:nvCxnSpPr>
        <p:spPr>
          <a:xfrm>
            <a:off x="3276600" y="4876800"/>
            <a:ext cx="5638800" cy="0"/>
          </a:xfrm>
          <a:prstGeom prst="straightConnector1">
            <a:avLst/>
          </a:prstGeom>
          <a:noFill/>
          <a:ln w="12700" cap="rnd" cmpd="sng">
            <a:solidFill>
              <a:schemeClr val="dk1"/>
            </a:solidFill>
            <a:prstDash val="solid"/>
            <a:miter/>
            <a:headEnd type="none" w="med" len="med"/>
            <a:tailEnd type="none" w="med" len="med"/>
          </a:ln>
        </p:spPr>
      </p:cxnSp>
      <p:sp>
        <p:nvSpPr>
          <p:cNvPr id="433" name="Shape 433"/>
          <p:cNvSpPr txBox="1"/>
          <p:nvPr/>
        </p:nvSpPr>
        <p:spPr>
          <a:xfrm>
            <a:off x="2667000" y="4800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9" name="Shape 43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40" name="Shape 440"/>
          <p:cNvSpPr txBox="1"/>
          <p:nvPr/>
        </p:nvSpPr>
        <p:spPr>
          <a:xfrm>
            <a:off x="2667000" y="457200"/>
            <a:ext cx="68580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Defined or Application Data Type</a:t>
            </a:r>
          </a:p>
        </p:txBody>
      </p:sp>
      <p:pic>
        <p:nvPicPr>
          <p:cNvPr id="441" name="Shape 441"/>
          <p:cNvPicPr preferRelativeResize="0"/>
          <p:nvPr/>
        </p:nvPicPr>
        <p:blipFill rotWithShape="1">
          <a:blip r:embed="rId3">
            <a:alphaModFix/>
          </a:blip>
          <a:srcRect/>
          <a:stretch/>
        </p:blipFill>
        <p:spPr>
          <a:xfrm>
            <a:off x="2046513" y="1230312"/>
            <a:ext cx="7831071" cy="3733799"/>
          </a:xfrm>
          <a:prstGeom prst="rect">
            <a:avLst/>
          </a:prstGeom>
          <a:noFill/>
          <a:ln>
            <a:noFill/>
          </a:ln>
        </p:spPr>
      </p:pic>
      <p:sp>
        <p:nvSpPr>
          <p:cNvPr id="442" name="Shape 442"/>
          <p:cNvSpPr txBox="1"/>
          <p:nvPr/>
        </p:nvSpPr>
        <p:spPr>
          <a:xfrm>
            <a:off x="1698171" y="5257800"/>
            <a:ext cx="9383486" cy="10064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Defined data types are simple or base types </a:t>
            </a:r>
          </a:p>
          <a:p>
            <a:pPr>
              <a:buClr>
                <a:schemeClr val="dk1"/>
              </a:buClr>
              <a:buSzPct val="100000"/>
              <a:buFont typeface="Arial"/>
              <a:buChar char="•"/>
            </a:pPr>
            <a:r>
              <a:rPr lang="en-US" sz="2000" dirty="0">
                <a:solidFill>
                  <a:schemeClr val="dk1"/>
                </a:solidFill>
                <a:latin typeface="Candara" panose="020E0502030303020204" pitchFamily="34" charset="0"/>
              </a:rPr>
              <a:t> Opaque is used to create data types based </a:t>
            </a:r>
            <a:r>
              <a:rPr lang="en-US" sz="2000" dirty="0" smtClean="0">
                <a:solidFill>
                  <a:schemeClr val="dk1"/>
                </a:solidFill>
                <a:latin typeface="Candara" panose="020E0502030303020204" pitchFamily="34" charset="0"/>
              </a:rPr>
              <a:t>on  </a:t>
            </a:r>
            <a:r>
              <a:rPr lang="en-US" sz="2000" dirty="0">
                <a:solidFill>
                  <a:schemeClr val="dk1"/>
                </a:solidFill>
                <a:latin typeface="Candara" panose="020E0502030303020204" pitchFamily="34" charset="0"/>
              </a:rPr>
              <a:t>previously defined data types</a:t>
            </a:r>
          </a:p>
        </p:txBody>
      </p:sp>
      <p:cxnSp>
        <p:nvCxnSpPr>
          <p:cNvPr id="445" name="Shape 44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46" name="Shape 44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47" name="Shape 447"/>
          <p:cNvCxnSpPr/>
          <p:nvPr/>
        </p:nvCxnSpPr>
        <p:spPr>
          <a:xfrm>
            <a:off x="3276600" y="4876800"/>
            <a:ext cx="5638800" cy="0"/>
          </a:xfrm>
          <a:prstGeom prst="straightConnector1">
            <a:avLst/>
          </a:prstGeom>
          <a:noFill/>
          <a:ln w="12700" cap="rnd" cmpd="sng">
            <a:solidFill>
              <a:schemeClr val="dk1"/>
            </a:solidFill>
            <a:prstDash val="solid"/>
            <a:miter/>
            <a:headEnd type="none" w="med" len="med"/>
            <a:tailEnd type="none" w="med" len="med"/>
          </a:ln>
        </p:spPr>
      </p:cxnSp>
      <p:sp>
        <p:nvSpPr>
          <p:cNvPr id="448" name="Shape 448"/>
          <p:cNvSpPr txBox="1"/>
          <p:nvPr/>
        </p:nvSpPr>
        <p:spPr>
          <a:xfrm>
            <a:off x="2667000" y="4800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435429" y="6264274"/>
            <a:ext cx="11538857" cy="1938992"/>
          </a:xfrm>
          <a:prstGeom prst="rect">
            <a:avLst/>
          </a:prstGeom>
          <a:noFill/>
        </p:spPr>
        <p:txBody>
          <a:bodyPr wrap="square" rtlCol="0">
            <a:spAutoFit/>
          </a:bodyPr>
          <a:lstStyle/>
          <a:p>
            <a:r>
              <a:rPr lang="en-US" sz="2000" b="1" dirty="0">
                <a:solidFill>
                  <a:srgbClr val="0070C0"/>
                </a:solidFill>
                <a:latin typeface="Candara" panose="020E0502030303020204" pitchFamily="34" charset="0"/>
              </a:rPr>
              <a:t>IpAddress</a:t>
            </a:r>
            <a:r>
              <a:rPr lang="en-US" sz="2000" dirty="0">
                <a:solidFill>
                  <a:srgbClr val="0070C0"/>
                </a:solidFill>
                <a:latin typeface="Candara" panose="020E0502030303020204" pitchFamily="34" charset="0"/>
              </a:rPr>
              <a:t> </a:t>
            </a:r>
            <a:r>
              <a:rPr lang="en-US" sz="2000" dirty="0">
                <a:latin typeface="Candara" panose="020E0502030303020204" pitchFamily="34" charset="0"/>
              </a:rPr>
              <a:t>is the conventional four groups of dotted decimal notation of </a:t>
            </a:r>
            <a:r>
              <a:rPr lang="en-US" sz="2000" dirty="0" smtClean="0">
                <a:latin typeface="Candara" panose="020E0502030303020204" pitchFamily="34" charset="0"/>
              </a:rPr>
              <a:t>IPv4</a:t>
            </a:r>
          </a:p>
          <a:p>
            <a:r>
              <a:rPr lang="en-US" sz="2000" b="1" dirty="0">
                <a:solidFill>
                  <a:srgbClr val="0070C0"/>
                </a:solidFill>
                <a:latin typeface="Candara" panose="020E0502030303020204" pitchFamily="34" charset="0"/>
              </a:rPr>
              <a:t>Counter</a:t>
            </a:r>
            <a:r>
              <a:rPr lang="en-US" sz="2000" dirty="0">
                <a:solidFill>
                  <a:srgbClr val="0070C0"/>
                </a:solidFill>
                <a:latin typeface="Candara" panose="020E0502030303020204" pitchFamily="34" charset="0"/>
              </a:rPr>
              <a:t> </a:t>
            </a:r>
            <a:r>
              <a:rPr lang="en-US" sz="2000" dirty="0">
                <a:latin typeface="Candara" panose="020E0502030303020204" pitchFamily="34" charset="0"/>
              </a:rPr>
              <a:t>is an application-wide data type and is a non-negative integer.</a:t>
            </a:r>
          </a:p>
          <a:p>
            <a:r>
              <a:rPr lang="en-US" sz="2000" dirty="0" smtClean="0">
                <a:latin typeface="Candara" panose="020E0502030303020204" pitchFamily="34" charset="0"/>
              </a:rPr>
              <a:t>The </a:t>
            </a:r>
            <a:r>
              <a:rPr lang="en-US" sz="2000" dirty="0">
                <a:latin typeface="Candara" panose="020E0502030303020204" pitchFamily="34" charset="0"/>
              </a:rPr>
              <a:t>data type </a:t>
            </a:r>
            <a:r>
              <a:rPr lang="en-US" sz="2000" b="1" dirty="0">
                <a:solidFill>
                  <a:srgbClr val="0070C0"/>
                </a:solidFill>
                <a:latin typeface="Candara" panose="020E0502030303020204" pitchFamily="34" charset="0"/>
              </a:rPr>
              <a:t>Gauge</a:t>
            </a:r>
            <a:r>
              <a:rPr lang="en-US" sz="2000" dirty="0">
                <a:solidFill>
                  <a:srgbClr val="0070C0"/>
                </a:solidFill>
                <a:latin typeface="Candara" panose="020E0502030303020204" pitchFamily="34" charset="0"/>
              </a:rPr>
              <a:t> </a:t>
            </a:r>
            <a:r>
              <a:rPr lang="en-US" sz="2000" dirty="0">
                <a:latin typeface="Candara" panose="020E0502030303020204" pitchFamily="34" charset="0"/>
              </a:rPr>
              <a:t>is also a non-negative integer, but its value can move either up or </a:t>
            </a:r>
            <a:r>
              <a:rPr lang="en-US" sz="2000" dirty="0" smtClean="0">
                <a:latin typeface="Candara" panose="020E0502030303020204" pitchFamily="34" charset="0"/>
              </a:rPr>
              <a:t>down </a:t>
            </a:r>
          </a:p>
          <a:p>
            <a:r>
              <a:rPr lang="en-US" sz="2000" b="1" dirty="0">
                <a:solidFill>
                  <a:srgbClr val="0070C0"/>
                </a:solidFill>
                <a:latin typeface="Candara" panose="020E0502030303020204" pitchFamily="34" charset="0"/>
              </a:rPr>
              <a:t>TimeTicks</a:t>
            </a:r>
            <a:r>
              <a:rPr lang="en-US" sz="2000" dirty="0">
                <a:latin typeface="Candara" panose="020E0502030303020204" pitchFamily="34" charset="0"/>
              </a:rPr>
              <a:t> is a non-negative integer and measures time in units of hundredths of a second</a:t>
            </a:r>
            <a:r>
              <a:rPr lang="en-US" sz="2000" dirty="0" smtClean="0">
                <a:latin typeface="Candara" panose="020E0502030303020204" pitchFamily="34" charset="0"/>
              </a:rPr>
              <a:t>.</a:t>
            </a:r>
          </a:p>
          <a:p>
            <a:r>
              <a:rPr lang="en-US" sz="2000" b="1" dirty="0">
                <a:solidFill>
                  <a:srgbClr val="0070C0"/>
                </a:solidFill>
                <a:latin typeface="Candara" panose="020E0502030303020204" pitchFamily="34" charset="0"/>
              </a:rPr>
              <a:t>Opaque</a:t>
            </a:r>
            <a:r>
              <a:rPr lang="en-US" sz="2000" dirty="0">
                <a:latin typeface="Candara" panose="020E0502030303020204" pitchFamily="34" charset="0"/>
              </a:rPr>
              <a:t> is an application-wide data type that supports the capability to pass arbitrary ASN. 1 syntax</a:t>
            </a:r>
            <a:r>
              <a:rPr lang="en-US" sz="2000" dirty="0" smtClean="0">
                <a:latin typeface="Candara" panose="020E0502030303020204" pitchFamily="34" charset="0"/>
              </a:rPr>
              <a:t>.  It </a:t>
            </a:r>
            <a:r>
              <a:rPr lang="en-US" sz="2000" dirty="0">
                <a:latin typeface="Candara" panose="020E0502030303020204" pitchFamily="34" charset="0"/>
              </a:rPr>
              <a:t>is used to create more data types based on previously defined data types.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52"/>
        <p:cNvGrpSpPr/>
        <p:nvPr/>
      </p:nvGrpSpPr>
      <p:grpSpPr>
        <a:xfrm>
          <a:off x="0" y="0"/>
          <a:ext cx="0" cy="0"/>
          <a:chOff x="0" y="0"/>
          <a:chExt cx="0" cy="0"/>
        </a:xfrm>
      </p:grpSpPr>
      <p:sp>
        <p:nvSpPr>
          <p:cNvPr id="454" name="Shape 45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55" name="Shape 455"/>
          <p:cNvSpPr txBox="1"/>
          <p:nvPr/>
        </p:nvSpPr>
        <p:spPr>
          <a:xfrm>
            <a:off x="2667000" y="457200"/>
            <a:ext cx="6858000"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Constructor or Structured Data Type:</a:t>
            </a:r>
          </a:p>
          <a:p>
            <a:pPr algn="ctr">
              <a:buClr>
                <a:schemeClr val="dk1"/>
              </a:buClr>
              <a:buSzPct val="25000"/>
            </a:pPr>
            <a:r>
              <a:rPr lang="en-US" sz="2800" b="1" dirty="0">
                <a:solidFill>
                  <a:srgbClr val="0070C0"/>
                </a:solidFill>
                <a:effectLst>
                  <a:outerShdw blurRad="38100" dist="38100" dir="2700000" algn="tl">
                    <a:srgbClr val="000000">
                      <a:alpha val="43137"/>
                    </a:srgbClr>
                  </a:outerShdw>
                </a:effectLst>
                <a:latin typeface="Candara" panose="020E0502030303020204" pitchFamily="34" charset="0"/>
              </a:rPr>
              <a:t>SEQUENCE</a:t>
            </a:r>
          </a:p>
        </p:txBody>
      </p:sp>
      <p:sp>
        <p:nvSpPr>
          <p:cNvPr id="456" name="Shape 456"/>
          <p:cNvSpPr txBox="1"/>
          <p:nvPr/>
        </p:nvSpPr>
        <p:spPr>
          <a:xfrm>
            <a:off x="3336925" y="1509713"/>
            <a:ext cx="1250950" cy="33654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600" dirty="0">
                <a:solidFill>
                  <a:schemeClr val="dk1"/>
                </a:solidFill>
                <a:latin typeface="Candara" panose="020E0502030303020204" pitchFamily="34" charset="0"/>
              </a:rPr>
              <a:t> List maker</a:t>
            </a:r>
          </a:p>
        </p:txBody>
      </p:sp>
      <p:pic>
        <p:nvPicPr>
          <p:cNvPr id="457" name="Shape 457"/>
          <p:cNvPicPr preferRelativeResize="0"/>
          <p:nvPr/>
        </p:nvPicPr>
        <p:blipFill rotWithShape="1">
          <a:blip r:embed="rId3">
            <a:alphaModFix/>
            <a:duotone>
              <a:schemeClr val="accent2">
                <a:shade val="45000"/>
                <a:satMod val="135000"/>
              </a:schemeClr>
              <a:prstClr val="white"/>
            </a:duotone>
          </a:blip>
          <a:srcRect/>
          <a:stretch/>
        </p:blipFill>
        <p:spPr>
          <a:xfrm>
            <a:off x="3048000" y="1902053"/>
            <a:ext cx="7943635" cy="246059"/>
          </a:xfrm>
          <a:prstGeom prst="rect">
            <a:avLst/>
          </a:prstGeom>
          <a:noFill/>
          <a:ln>
            <a:noFill/>
          </a:ln>
        </p:spPr>
      </p:pic>
      <p:pic>
        <p:nvPicPr>
          <p:cNvPr id="458" name="Shape 458"/>
          <p:cNvPicPr preferRelativeResize="0"/>
          <p:nvPr/>
        </p:nvPicPr>
        <p:blipFill rotWithShape="1">
          <a:blip r:embed="rId4">
            <a:alphaModFix/>
          </a:blip>
          <a:srcRect/>
          <a:stretch/>
        </p:blipFill>
        <p:spPr>
          <a:xfrm>
            <a:off x="3048000" y="2590801"/>
            <a:ext cx="6324600" cy="1676399"/>
          </a:xfrm>
          <a:prstGeom prst="rect">
            <a:avLst/>
          </a:prstGeom>
          <a:noFill/>
          <a:ln>
            <a:noFill/>
          </a:ln>
        </p:spPr>
      </p:pic>
      <p:pic>
        <p:nvPicPr>
          <p:cNvPr id="459" name="Shape 459"/>
          <p:cNvPicPr preferRelativeResize="0"/>
          <p:nvPr/>
        </p:nvPicPr>
        <p:blipFill rotWithShape="1">
          <a:blip r:embed="rId5">
            <a:alphaModFix/>
          </a:blip>
          <a:srcRect/>
          <a:stretch/>
        </p:blipFill>
        <p:spPr>
          <a:xfrm>
            <a:off x="3124200" y="4267200"/>
            <a:ext cx="6096000" cy="1714500"/>
          </a:xfrm>
          <a:prstGeom prst="rect">
            <a:avLst/>
          </a:prstGeom>
          <a:noFill/>
          <a:ln>
            <a:noFill/>
          </a:ln>
        </p:spPr>
      </p:pic>
      <p:cxnSp>
        <p:nvCxnSpPr>
          <p:cNvPr id="462" name="Shape 46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63" name="Shape 463"/>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64" name="Shape 464"/>
          <p:cNvCxnSpPr/>
          <p:nvPr/>
        </p:nvCxnSpPr>
        <p:spPr>
          <a:xfrm>
            <a:off x="3276600" y="6324600"/>
            <a:ext cx="5638800" cy="0"/>
          </a:xfrm>
          <a:prstGeom prst="straightConnector1">
            <a:avLst/>
          </a:prstGeom>
          <a:noFill/>
          <a:ln w="12700" cap="rnd" cmpd="sng">
            <a:solidFill>
              <a:schemeClr val="dk1"/>
            </a:solidFill>
            <a:prstDash val="solid"/>
            <a:miter/>
            <a:headEnd type="none" w="med" len="med"/>
            <a:tailEnd type="none" w="med" len="med"/>
          </a:ln>
        </p:spPr>
      </p:cxnSp>
      <p:sp>
        <p:nvSpPr>
          <p:cNvPr id="465" name="Shape 465"/>
          <p:cNvSpPr txBox="1"/>
          <p:nvPr/>
        </p:nvSpPr>
        <p:spPr>
          <a:xfrm>
            <a:off x="2667000" y="6248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566057" y="7228114"/>
            <a:ext cx="10425578" cy="1429622"/>
          </a:xfrm>
          <a:prstGeom prst="rect">
            <a:avLst/>
          </a:prstGeom>
          <a:noFill/>
        </p:spPr>
        <p:txBody>
          <a:bodyPr wrap="square" rtlCol="0">
            <a:spAutoFit/>
          </a:bodyPr>
          <a:lstStyle/>
          <a:p>
            <a:pPr>
              <a:lnSpc>
                <a:spcPct val="150000"/>
              </a:lnSpc>
            </a:pPr>
            <a:r>
              <a:rPr lang="en-US" sz="2000" dirty="0">
                <a:latin typeface="Candara" panose="020E0502030303020204" pitchFamily="34" charset="0"/>
              </a:rPr>
              <a:t>The third and last type of structure shown in Figure 4.15 is constructor or structured </a:t>
            </a:r>
            <a:r>
              <a:rPr lang="en-US" sz="2000" dirty="0" smtClean="0">
                <a:latin typeface="Candara" panose="020E0502030303020204" pitchFamily="34" charset="0"/>
              </a:rPr>
              <a:t>type. SEQUENCE </a:t>
            </a:r>
            <a:r>
              <a:rPr lang="en-US" sz="2000" dirty="0">
                <a:latin typeface="Candara" panose="020E0502030303020204" pitchFamily="34" charset="0"/>
              </a:rPr>
              <a:t>and SEQUENCE OF are the only two constructor data types in Table 4. 1 that are not </a:t>
            </a:r>
            <a:r>
              <a:rPr lang="en-US" sz="2000" dirty="0" smtClean="0">
                <a:latin typeface="Candara" panose="020E0502030303020204" pitchFamily="34" charset="0"/>
              </a:rPr>
              <a:t>base types</a:t>
            </a:r>
            <a:r>
              <a:rPr lang="en-US" sz="2000" dirty="0">
                <a:latin typeface="Candara" panose="020E0502030303020204" pitchFamily="34" charset="0"/>
              </a:rPr>
              <a:t>. They are used to build lists and tables. </a:t>
            </a:r>
            <a:endParaRPr lang="en-US" sz="20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cxnSp>
        <p:nvCxnSpPr>
          <p:cNvPr id="470" name="Shape 47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471" name="Shape 471"/>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472" name="Shape 472"/>
          <p:cNvSpPr txBox="1"/>
          <p:nvPr/>
        </p:nvSpPr>
        <p:spPr>
          <a:xfrm>
            <a:off x="2667000" y="457200"/>
            <a:ext cx="6858000"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Constructor or Structured Data Type:</a:t>
            </a:r>
          </a:p>
          <a:p>
            <a:pPr algn="ctr">
              <a:buClr>
                <a:schemeClr val="dk1"/>
              </a:buClr>
              <a:buSzPct val="25000"/>
            </a:pPr>
            <a:r>
              <a:rPr lang="en-US" sz="2800" b="1" dirty="0">
                <a:solidFill>
                  <a:srgbClr val="0070C0"/>
                </a:solidFill>
                <a:effectLst>
                  <a:outerShdw blurRad="38100" dist="38100" dir="2700000" algn="tl">
                    <a:srgbClr val="000000">
                      <a:alpha val="43137"/>
                    </a:srgbClr>
                  </a:outerShdw>
                </a:effectLst>
                <a:latin typeface="Candara" panose="020E0502030303020204" pitchFamily="34" charset="0"/>
              </a:rPr>
              <a:t>SEQUENCE OF</a:t>
            </a:r>
          </a:p>
        </p:txBody>
      </p:sp>
      <p:pic>
        <p:nvPicPr>
          <p:cNvPr id="473" name="Shape 473"/>
          <p:cNvPicPr preferRelativeResize="0"/>
          <p:nvPr/>
        </p:nvPicPr>
        <p:blipFill rotWithShape="1">
          <a:blip r:embed="rId3">
            <a:alphaModFix/>
          </a:blip>
          <a:srcRect/>
          <a:stretch/>
        </p:blipFill>
        <p:spPr>
          <a:xfrm>
            <a:off x="3200400" y="2667000"/>
            <a:ext cx="5640386" cy="1752600"/>
          </a:xfrm>
          <a:prstGeom prst="rect">
            <a:avLst/>
          </a:prstGeom>
          <a:noFill/>
          <a:ln>
            <a:noFill/>
          </a:ln>
        </p:spPr>
      </p:pic>
      <p:pic>
        <p:nvPicPr>
          <p:cNvPr id="474" name="Shape 474"/>
          <p:cNvPicPr preferRelativeResize="0"/>
          <p:nvPr/>
        </p:nvPicPr>
        <p:blipFill rotWithShape="1">
          <a:blip r:embed="rId4">
            <a:alphaModFix/>
          </a:blip>
          <a:srcRect/>
          <a:stretch/>
        </p:blipFill>
        <p:spPr>
          <a:xfrm>
            <a:off x="2971801" y="1752601"/>
            <a:ext cx="6172199" cy="533399"/>
          </a:xfrm>
          <a:prstGeom prst="rect">
            <a:avLst/>
          </a:prstGeom>
          <a:noFill/>
          <a:ln>
            <a:noFill/>
          </a:ln>
        </p:spPr>
      </p:pic>
      <p:sp>
        <p:nvSpPr>
          <p:cNvPr id="475" name="Shape 47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76" name="Shape 47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77" name="Shape 47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78" name="Shape 47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79" name="Shape 479"/>
          <p:cNvCxnSpPr/>
          <p:nvPr/>
        </p:nvCxnSpPr>
        <p:spPr>
          <a:xfrm>
            <a:off x="327660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480" name="Shape 480"/>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sp>
        <p:nvSpPr>
          <p:cNvPr id="485" name="Shape 485"/>
          <p:cNvSpPr txBox="1"/>
          <p:nvPr/>
        </p:nvSpPr>
        <p:spPr>
          <a:xfrm>
            <a:off x="2968626" y="5148262"/>
            <a:ext cx="1525587" cy="458786"/>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cxnSp>
        <p:nvCxnSpPr>
          <p:cNvPr id="486" name="Shape 486"/>
          <p:cNvCxnSpPr/>
          <p:nvPr/>
        </p:nvCxnSpPr>
        <p:spPr>
          <a:xfrm>
            <a:off x="3578225" y="8272462"/>
            <a:ext cx="5638800" cy="1587"/>
          </a:xfrm>
          <a:prstGeom prst="straightConnector1">
            <a:avLst/>
          </a:prstGeom>
          <a:noFill/>
          <a:ln w="12700" cap="rnd" cmpd="sng">
            <a:solidFill>
              <a:srgbClr val="000000"/>
            </a:solidFill>
            <a:prstDash val="solid"/>
            <a:miter/>
            <a:headEnd type="none" w="med" len="med"/>
            <a:tailEnd type="none" w="med" len="med"/>
          </a:ln>
        </p:spPr>
      </p:cxnSp>
      <p:sp>
        <p:nvSpPr>
          <p:cNvPr id="487" name="Shape 487"/>
          <p:cNvSpPr txBox="1"/>
          <p:nvPr/>
        </p:nvSpPr>
        <p:spPr>
          <a:xfrm>
            <a:off x="4187825" y="8272461"/>
            <a:ext cx="4344986" cy="458786"/>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488" name="Shape 488"/>
          <p:cNvSpPr txBox="1"/>
          <p:nvPr/>
        </p:nvSpPr>
        <p:spPr>
          <a:xfrm>
            <a:off x="5508625" y="8510587"/>
            <a:ext cx="0" cy="304799"/>
          </a:xfrm>
          <a:prstGeom prst="rect">
            <a:avLst/>
          </a:prstGeom>
          <a:noFill/>
          <a:ln>
            <a:noFill/>
          </a:ln>
        </p:spPr>
        <p:txBody>
          <a:bodyPr lIns="0" tIns="0" rIns="0" bIns="0" anchor="t" anchorCtr="0">
            <a:noAutofit/>
          </a:bodyPr>
          <a:lstStyle/>
          <a:p>
            <a:endParaRPr sz="2000" dirty="0">
              <a:solidFill>
                <a:schemeClr val="dk1"/>
              </a:solidFill>
              <a:latin typeface="Candara" panose="020E0502030303020204" pitchFamily="34" charset="0"/>
            </a:endParaRPr>
          </a:p>
        </p:txBody>
      </p:sp>
      <p:sp>
        <p:nvSpPr>
          <p:cNvPr id="489" name="Shape 489"/>
          <p:cNvSpPr txBox="1"/>
          <p:nvPr/>
        </p:nvSpPr>
        <p:spPr>
          <a:xfrm>
            <a:off x="8759825" y="8196261"/>
            <a:ext cx="458786" cy="338136"/>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490" name="Shape 490"/>
          <p:cNvSpPr txBox="1"/>
          <p:nvPr/>
        </p:nvSpPr>
        <p:spPr>
          <a:xfrm>
            <a:off x="5526086" y="423862"/>
            <a:ext cx="1019174" cy="581024"/>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491" name="Shape 491"/>
          <p:cNvSpPr txBox="1"/>
          <p:nvPr/>
        </p:nvSpPr>
        <p:spPr>
          <a:xfrm>
            <a:off x="3200400" y="533401"/>
            <a:ext cx="5638800" cy="492125"/>
          </a:xfrm>
          <a:prstGeom prst="rect">
            <a:avLst/>
          </a:prstGeom>
          <a:noFill/>
          <a:ln>
            <a:noFill/>
          </a:ln>
        </p:spPr>
        <p:txBody>
          <a:bodyPr lIns="0" tIns="0" rIns="0" bIns="0" anchor="t" anchorCtr="0">
            <a:noAutofit/>
          </a:bodyPr>
          <a:lstStyle/>
          <a:p>
            <a:pPr algn="ctr">
              <a:buClr>
                <a:schemeClr val="dk1"/>
              </a:buClr>
              <a:buSzPct val="25000"/>
            </a:pPr>
            <a:r>
              <a:rPr lang="en-US" sz="3200" b="1" dirty="0">
                <a:solidFill>
                  <a:schemeClr val="dk1"/>
                </a:solidFill>
                <a:latin typeface="Candara" panose="020E0502030303020204" pitchFamily="34" charset="0"/>
              </a:rPr>
              <a:t>SEQUENCE OF Example</a:t>
            </a:r>
          </a:p>
        </p:txBody>
      </p:sp>
      <p:pic>
        <p:nvPicPr>
          <p:cNvPr id="492" name="Shape 492"/>
          <p:cNvPicPr preferRelativeResize="0"/>
          <p:nvPr/>
        </p:nvPicPr>
        <p:blipFill rotWithShape="1">
          <a:blip r:embed="rId3">
            <a:alphaModFix/>
          </a:blip>
          <a:srcRect/>
          <a:stretch/>
        </p:blipFill>
        <p:spPr>
          <a:xfrm>
            <a:off x="3046413" y="1219201"/>
            <a:ext cx="5965825" cy="3059111"/>
          </a:xfrm>
          <a:prstGeom prst="rect">
            <a:avLst/>
          </a:prstGeom>
          <a:noFill/>
          <a:ln>
            <a:noFill/>
          </a:ln>
        </p:spPr>
      </p:pic>
      <p:sp>
        <p:nvSpPr>
          <p:cNvPr id="493" name="Shape 493"/>
          <p:cNvSpPr txBox="1"/>
          <p:nvPr/>
        </p:nvSpPr>
        <p:spPr>
          <a:xfrm>
            <a:off x="3200400" y="5638800"/>
            <a:ext cx="5770562"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The above example (Figure 4.3) uses part of the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IP MIB discussed for SEQUENCE OF construct.</a:t>
            </a:r>
          </a:p>
        </p:txBody>
      </p:sp>
      <p:sp>
        <p:nvSpPr>
          <p:cNvPr id="494" name="Shape 49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495" name="Shape 49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496" name="Shape 49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97" name="Shape 49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498" name="Shape 498"/>
          <p:cNvCxnSpPr/>
          <p:nvPr/>
        </p:nvCxnSpPr>
        <p:spPr>
          <a:xfrm>
            <a:off x="327660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499" name="Shape 499"/>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5" name="Shape 505"/>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06" name="Shape 506"/>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CC9900"/>
                </a:solidFill>
                <a:latin typeface="Candara" panose="020E0502030303020204" pitchFamily="34" charset="0"/>
              </a:rPr>
              <a:t>Encoding</a:t>
            </a:r>
          </a:p>
        </p:txBody>
      </p:sp>
      <p:sp>
        <p:nvSpPr>
          <p:cNvPr id="507" name="Shape 507"/>
          <p:cNvSpPr txBox="1"/>
          <p:nvPr/>
        </p:nvSpPr>
        <p:spPr>
          <a:xfrm>
            <a:off x="3260727" y="6042027"/>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sp>
        <p:nvSpPr>
          <p:cNvPr id="508" name="Shape 508"/>
          <p:cNvSpPr txBox="1"/>
          <p:nvPr/>
        </p:nvSpPr>
        <p:spPr>
          <a:xfrm>
            <a:off x="3352802" y="3389315"/>
            <a:ext cx="6172199" cy="28368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SNMP Data Types and Tags</a:t>
            </a:r>
          </a:p>
          <a:p>
            <a:pPr>
              <a:buClr>
                <a:schemeClr val="dk1"/>
              </a:buClr>
              <a:buSzPct val="25000"/>
            </a:pPr>
            <a:r>
              <a:rPr lang="en-US" sz="2000" b="1" dirty="0">
                <a:solidFill>
                  <a:schemeClr val="dk1"/>
                </a:solidFill>
                <a:latin typeface="Candara" panose="020E0502030303020204" pitchFamily="34" charset="0"/>
              </a:rPr>
              <a:t>Type</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Tag</a:t>
            </a:r>
            <a:r>
              <a:rPr lang="en-US" sz="2000" dirty="0">
                <a:solidFill>
                  <a:schemeClr val="dk1"/>
                </a:solidFill>
                <a:latin typeface="Candara" panose="020E0502030303020204" pitchFamily="34" charset="0"/>
              </a:rPr>
              <a:t>	</a:t>
            </a:r>
          </a:p>
          <a:p>
            <a:pPr>
              <a:buClr>
                <a:schemeClr val="dk1"/>
              </a:buClr>
              <a:buSzPct val="25000"/>
            </a:pPr>
            <a:r>
              <a:rPr lang="en-US" sz="2000" b="1" dirty="0">
                <a:solidFill>
                  <a:srgbClr val="0070C0"/>
                </a:solidFill>
                <a:latin typeface="Candara" panose="020E0502030303020204" pitchFamily="34" charset="0"/>
              </a:rPr>
              <a:t>OBJECT</a:t>
            </a:r>
            <a:r>
              <a:rPr lang="en-US" sz="2000" dirty="0">
                <a:solidFill>
                  <a:srgbClr val="0070C0"/>
                </a:solidFill>
                <a:latin typeface="Candara" panose="020E0502030303020204" pitchFamily="34" charset="0"/>
              </a:rPr>
              <a:t> </a:t>
            </a:r>
            <a:r>
              <a:rPr lang="en-US" sz="2000" b="1" dirty="0">
                <a:solidFill>
                  <a:srgbClr val="0070C0"/>
                </a:solidFill>
                <a:latin typeface="Candara" panose="020E0502030303020204" pitchFamily="34" charset="0"/>
              </a:rPr>
              <a:t>IDENTIFIER</a:t>
            </a:r>
            <a:r>
              <a:rPr lang="en-US" sz="2000" dirty="0">
                <a:solidFill>
                  <a:schemeClr val="dk1"/>
                </a:solidFill>
                <a:latin typeface="Candara" panose="020E0502030303020204" pitchFamily="34" charset="0"/>
              </a:rPr>
              <a:t>	UNIVERSAL 6	</a:t>
            </a:r>
          </a:p>
          <a:p>
            <a:pPr>
              <a:buClr>
                <a:schemeClr val="dk1"/>
              </a:buClr>
              <a:buSzPct val="25000"/>
            </a:pPr>
            <a:r>
              <a:rPr lang="en-US" sz="2000" b="1" dirty="0">
                <a:solidFill>
                  <a:srgbClr val="0070C0"/>
                </a:solidFill>
                <a:latin typeface="Candara" panose="020E0502030303020204" pitchFamily="34" charset="0"/>
              </a:rPr>
              <a:t>SEQUENCE</a:t>
            </a:r>
            <a:r>
              <a:rPr lang="en-US" sz="2000" dirty="0">
                <a:solidFill>
                  <a:schemeClr val="dk1"/>
                </a:solidFill>
                <a:latin typeface="Candara" panose="020E0502030303020204" pitchFamily="34" charset="0"/>
              </a:rPr>
              <a:t>		UNIVERSAL 16	</a:t>
            </a:r>
          </a:p>
          <a:p>
            <a:pPr>
              <a:buClr>
                <a:schemeClr val="dk1"/>
              </a:buClr>
              <a:buSzPct val="25000"/>
            </a:pPr>
            <a:r>
              <a:rPr lang="en-US" sz="2000" b="1" dirty="0">
                <a:solidFill>
                  <a:srgbClr val="0070C0"/>
                </a:solidFill>
                <a:latin typeface="Candara" panose="020E0502030303020204" pitchFamily="34" charset="0"/>
              </a:rPr>
              <a:t>IpAddress</a:t>
            </a:r>
            <a:r>
              <a:rPr lang="en-US" sz="2000" dirty="0">
                <a:solidFill>
                  <a:schemeClr val="dk1"/>
                </a:solidFill>
                <a:latin typeface="Candara" panose="020E0502030303020204" pitchFamily="34" charset="0"/>
              </a:rPr>
              <a:t>		APPLICATION 0	</a:t>
            </a:r>
          </a:p>
          <a:p>
            <a:pPr>
              <a:buClr>
                <a:schemeClr val="dk1"/>
              </a:buClr>
              <a:buSzPct val="25000"/>
            </a:pPr>
            <a:r>
              <a:rPr lang="en-US" sz="2000" b="1" dirty="0">
                <a:solidFill>
                  <a:srgbClr val="0070C0"/>
                </a:solidFill>
                <a:latin typeface="Candara" panose="020E0502030303020204" pitchFamily="34" charset="0"/>
              </a:rPr>
              <a:t>Counter</a:t>
            </a:r>
            <a:r>
              <a:rPr lang="en-US" sz="2000" dirty="0">
                <a:solidFill>
                  <a:schemeClr val="dk1"/>
                </a:solidFill>
                <a:latin typeface="Candara" panose="020E0502030303020204" pitchFamily="34" charset="0"/>
              </a:rPr>
              <a:t>			APPLICATION 1	</a:t>
            </a:r>
          </a:p>
          <a:p>
            <a:pPr>
              <a:buClr>
                <a:schemeClr val="dk1"/>
              </a:buClr>
              <a:buSzPct val="25000"/>
            </a:pPr>
            <a:r>
              <a:rPr lang="en-US" sz="2000" b="1" dirty="0">
                <a:solidFill>
                  <a:srgbClr val="0070C0"/>
                </a:solidFill>
                <a:latin typeface="Candara" panose="020E0502030303020204" pitchFamily="34" charset="0"/>
              </a:rPr>
              <a:t>Gauge</a:t>
            </a:r>
            <a:r>
              <a:rPr lang="en-US" sz="2000" dirty="0">
                <a:solidFill>
                  <a:schemeClr val="dk1"/>
                </a:solidFill>
                <a:latin typeface="Candara" panose="020E0502030303020204" pitchFamily="34" charset="0"/>
              </a:rPr>
              <a:t>			APPLICATION 2	</a:t>
            </a:r>
          </a:p>
          <a:p>
            <a:pPr>
              <a:buClr>
                <a:schemeClr val="dk1"/>
              </a:buClr>
              <a:buSzPct val="25000"/>
            </a:pPr>
            <a:r>
              <a:rPr lang="en-US" sz="2000" b="1" dirty="0">
                <a:solidFill>
                  <a:srgbClr val="0070C0"/>
                </a:solidFill>
                <a:latin typeface="Candara" panose="020E0502030303020204" pitchFamily="34" charset="0"/>
              </a:rPr>
              <a:t>TimeTicks</a:t>
            </a:r>
            <a:r>
              <a:rPr lang="en-US" sz="2000" dirty="0">
                <a:solidFill>
                  <a:schemeClr val="dk1"/>
                </a:solidFill>
                <a:latin typeface="Candara" panose="020E0502030303020204" pitchFamily="34" charset="0"/>
              </a:rPr>
              <a:t>		APPLICATION 3	</a:t>
            </a:r>
          </a:p>
          <a:p>
            <a:pPr>
              <a:buClr>
                <a:schemeClr val="dk1"/>
              </a:buClr>
              <a:buSzPct val="25000"/>
            </a:pPr>
            <a:r>
              <a:rPr lang="en-US" sz="2000" b="1" dirty="0">
                <a:solidFill>
                  <a:srgbClr val="0070C0"/>
                </a:solidFill>
                <a:latin typeface="Candara" panose="020E0502030303020204" pitchFamily="34" charset="0"/>
              </a:rPr>
              <a:t>Opaque</a:t>
            </a:r>
            <a:r>
              <a:rPr lang="en-US" sz="2000" dirty="0">
                <a:solidFill>
                  <a:schemeClr val="dk1"/>
                </a:solidFill>
                <a:latin typeface="Candara" panose="020E0502030303020204" pitchFamily="34" charset="0"/>
              </a:rPr>
              <a:t>			APPLICATION 4</a:t>
            </a:r>
          </a:p>
        </p:txBody>
      </p:sp>
      <p:sp>
        <p:nvSpPr>
          <p:cNvPr id="509" name="Shape 509"/>
          <p:cNvSpPr txBox="1"/>
          <p:nvPr/>
        </p:nvSpPr>
        <p:spPr>
          <a:xfrm>
            <a:off x="3352799" y="1142999"/>
            <a:ext cx="5007429" cy="823915"/>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Basic Encoding Rules </a:t>
            </a:r>
            <a:r>
              <a:rPr lang="en-US" sz="2400" dirty="0">
                <a:solidFill>
                  <a:schemeClr val="dk1"/>
                </a:solidFill>
                <a:latin typeface="Candara" panose="020E0502030303020204" pitchFamily="34" charset="0"/>
              </a:rPr>
              <a:t>(</a:t>
            </a:r>
            <a:r>
              <a:rPr lang="en-US" sz="2400" b="1" dirty="0">
                <a:solidFill>
                  <a:srgbClr val="0070C0"/>
                </a:solidFill>
                <a:latin typeface="Candara" panose="020E0502030303020204" pitchFamily="34" charset="0"/>
              </a:rPr>
              <a:t>BER</a:t>
            </a:r>
            <a:r>
              <a:rPr lang="en-US" sz="2400" dirty="0">
                <a:solidFill>
                  <a:schemeClr val="dk1"/>
                </a:solidFill>
                <a:latin typeface="Candara" panose="020E0502030303020204" pitchFamily="34" charset="0"/>
              </a:rPr>
              <a:t>)</a:t>
            </a:r>
          </a:p>
          <a:p>
            <a:pPr marL="457200" lvl="1">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Tag</a:t>
            </a: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Length</a:t>
            </a:r>
            <a:r>
              <a:rPr lang="en-US" sz="2400" dirty="0">
                <a:solidFill>
                  <a:schemeClr val="dk1"/>
                </a:solidFill>
                <a:latin typeface="Candara" panose="020E0502030303020204" pitchFamily="34" charset="0"/>
              </a:rPr>
              <a:t>, and </a:t>
            </a:r>
            <a:r>
              <a:rPr lang="en-US" sz="2400" b="1" dirty="0">
                <a:solidFill>
                  <a:schemeClr val="dk1"/>
                </a:solidFill>
                <a:latin typeface="Candara" panose="020E0502030303020204" pitchFamily="34" charset="0"/>
              </a:rPr>
              <a:t>Value</a:t>
            </a:r>
            <a:r>
              <a:rPr lang="en-US" sz="2400" dirty="0">
                <a:solidFill>
                  <a:schemeClr val="dk1"/>
                </a:solidFill>
                <a:latin typeface="Candara" panose="020E0502030303020204" pitchFamily="34" charset="0"/>
              </a:rPr>
              <a:t> (</a:t>
            </a:r>
            <a:r>
              <a:rPr lang="en-US" sz="2400" b="1" dirty="0">
                <a:solidFill>
                  <a:schemeClr val="dk1"/>
                </a:solidFill>
                <a:latin typeface="Candara" panose="020E0502030303020204" pitchFamily="34" charset="0"/>
              </a:rPr>
              <a:t>TLV</a:t>
            </a:r>
            <a:r>
              <a:rPr lang="en-US" sz="2400" dirty="0">
                <a:solidFill>
                  <a:schemeClr val="dk1"/>
                </a:solidFill>
                <a:latin typeface="Candara" panose="020E0502030303020204" pitchFamily="34" charset="0"/>
              </a:rPr>
              <a:t>)</a:t>
            </a:r>
          </a:p>
        </p:txBody>
      </p:sp>
      <p:pic>
        <p:nvPicPr>
          <p:cNvPr id="510" name="Shape 510"/>
          <p:cNvPicPr preferRelativeResize="0"/>
          <p:nvPr/>
        </p:nvPicPr>
        <p:blipFill rotWithShape="1">
          <a:blip r:embed="rId3">
            <a:alphaModFix/>
          </a:blip>
          <a:srcRect/>
          <a:stretch/>
        </p:blipFill>
        <p:spPr>
          <a:xfrm>
            <a:off x="3502026" y="1966915"/>
            <a:ext cx="4168775" cy="1423987"/>
          </a:xfrm>
          <a:prstGeom prst="rect">
            <a:avLst/>
          </a:prstGeom>
          <a:noFill/>
          <a:ln>
            <a:noFill/>
          </a:ln>
        </p:spPr>
      </p:pic>
      <p:cxnSp>
        <p:nvCxnSpPr>
          <p:cNvPr id="513" name="Shape 51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14" name="Shape 51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515" name="Shape 515"/>
          <p:cNvCxnSpPr/>
          <p:nvPr/>
        </p:nvCxnSpPr>
        <p:spPr>
          <a:xfrm>
            <a:off x="3124201" y="6361114"/>
            <a:ext cx="5638800" cy="0"/>
          </a:xfrm>
          <a:prstGeom prst="straightConnector1">
            <a:avLst/>
          </a:prstGeom>
          <a:noFill/>
          <a:ln w="12700" cap="rnd" cmpd="sng">
            <a:solidFill>
              <a:schemeClr val="dk1"/>
            </a:solidFill>
            <a:prstDash val="solid"/>
            <a:miter/>
            <a:headEnd type="none" w="med" len="med"/>
            <a:tailEnd type="none" w="med" len="med"/>
          </a:ln>
        </p:spPr>
      </p:cxnSp>
      <p:sp>
        <p:nvSpPr>
          <p:cNvPr id="2" name="TextBox 1"/>
          <p:cNvSpPr txBox="1"/>
          <p:nvPr/>
        </p:nvSpPr>
        <p:spPr>
          <a:xfrm>
            <a:off x="272143" y="6680202"/>
            <a:ext cx="11342915" cy="1015663"/>
          </a:xfrm>
          <a:prstGeom prst="rect">
            <a:avLst/>
          </a:prstGeom>
          <a:noFill/>
        </p:spPr>
        <p:txBody>
          <a:bodyPr wrap="square" rtlCol="0">
            <a:spAutoFit/>
          </a:bodyPr>
          <a:lstStyle/>
          <a:p>
            <a:r>
              <a:rPr lang="en-US" sz="2000" dirty="0">
                <a:solidFill>
                  <a:srgbClr val="0070C0"/>
                </a:solidFill>
                <a:latin typeface="Candara" panose="020E0502030303020204" pitchFamily="34" charset="0"/>
              </a:rPr>
              <a:t>Encoding</a:t>
            </a:r>
            <a:r>
              <a:rPr lang="en-US" sz="2000" dirty="0">
                <a:latin typeface="Candara" panose="020E0502030303020204" pitchFamily="34" charset="0"/>
              </a:rPr>
              <a:t>. SNMPvl has adopted BER with its TLV for encoding information to be transmitted </a:t>
            </a:r>
            <a:r>
              <a:rPr lang="en-US" sz="2000" dirty="0" smtClean="0">
                <a:latin typeface="Candara" panose="020E0502030303020204" pitchFamily="34" charset="0"/>
              </a:rPr>
              <a:t>between </a:t>
            </a:r>
            <a:r>
              <a:rPr lang="en-US" sz="2000" dirty="0">
                <a:latin typeface="Candara" panose="020E0502030303020204" pitchFamily="34" charset="0"/>
              </a:rPr>
              <a:t>agent and manager processes</a:t>
            </a:r>
            <a:r>
              <a:rPr lang="en-US" sz="2000" dirty="0" smtClean="0">
                <a:latin typeface="Candara" panose="020E0502030303020204" pitchFamily="34" charset="0"/>
              </a:rPr>
              <a:t>.</a:t>
            </a:r>
          </a:p>
          <a:p>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2" name="Shape 52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23" name="Shape 523"/>
          <p:cNvSpPr txBox="1"/>
          <p:nvPr/>
        </p:nvSpPr>
        <p:spPr>
          <a:xfrm>
            <a:off x="3200401" y="457200"/>
            <a:ext cx="5670549"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Managed Object: </a:t>
            </a:r>
            <a:r>
              <a:rPr lang="en-US" sz="3200" b="1" dirty="0">
                <a:solidFill>
                  <a:srgbClr val="669900"/>
                </a:solidFill>
                <a:latin typeface="Candara" panose="020E0502030303020204" pitchFamily="34" charset="0"/>
              </a:rPr>
              <a:t>Structure</a:t>
            </a:r>
          </a:p>
        </p:txBody>
      </p:sp>
      <p:pic>
        <p:nvPicPr>
          <p:cNvPr id="524" name="Shape 524"/>
          <p:cNvPicPr preferRelativeResize="0"/>
          <p:nvPr/>
        </p:nvPicPr>
        <p:blipFill rotWithShape="1">
          <a:blip r:embed="rId3">
            <a:alphaModFix/>
          </a:blip>
          <a:srcRect/>
          <a:stretch/>
        </p:blipFill>
        <p:spPr>
          <a:xfrm>
            <a:off x="603250" y="942977"/>
            <a:ext cx="6514698" cy="3228069"/>
          </a:xfrm>
          <a:prstGeom prst="rect">
            <a:avLst/>
          </a:prstGeom>
          <a:noFill/>
          <a:ln>
            <a:noFill/>
          </a:ln>
        </p:spPr>
      </p:pic>
      <p:cxnSp>
        <p:nvCxnSpPr>
          <p:cNvPr id="527" name="Shape 52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28" name="Shape 52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529" name="Shape 529"/>
          <p:cNvCxnSpPr/>
          <p:nvPr/>
        </p:nvCxnSpPr>
        <p:spPr>
          <a:xfrm>
            <a:off x="381000" y="4250874"/>
            <a:ext cx="5638800" cy="0"/>
          </a:xfrm>
          <a:prstGeom prst="straightConnector1">
            <a:avLst/>
          </a:prstGeom>
          <a:noFill/>
          <a:ln w="12700" cap="rnd" cmpd="sng">
            <a:solidFill>
              <a:schemeClr val="dk1"/>
            </a:solidFill>
            <a:prstDash val="solid"/>
            <a:miter/>
            <a:headEnd type="none" w="med" len="med"/>
            <a:tailEnd type="none" w="med" len="med"/>
          </a:ln>
        </p:spPr>
      </p:cxnSp>
      <p:sp>
        <p:nvSpPr>
          <p:cNvPr id="2" name="TextBox 1"/>
          <p:cNvSpPr txBox="1"/>
          <p:nvPr/>
        </p:nvSpPr>
        <p:spPr>
          <a:xfrm>
            <a:off x="245835" y="4330703"/>
            <a:ext cx="11750222" cy="4708981"/>
          </a:xfrm>
          <a:prstGeom prst="rect">
            <a:avLst/>
          </a:prstGeom>
          <a:noFill/>
        </p:spPr>
        <p:txBody>
          <a:bodyPr wrap="square" rtlCol="0">
            <a:spAutoFit/>
          </a:bodyPr>
          <a:lstStyle/>
          <a:p>
            <a:r>
              <a:rPr lang="en-US" sz="2000" dirty="0">
                <a:latin typeface="Candara" panose="020E0502030303020204" pitchFamily="34" charset="0"/>
              </a:rPr>
              <a:t> We will now specify in detail the SNMP data type format </a:t>
            </a:r>
            <a:r>
              <a:rPr lang="en-US" sz="2000" dirty="0" smtClean="0">
                <a:latin typeface="Candara" panose="020E0502030303020204" pitchFamily="34" charset="0"/>
              </a:rPr>
              <a:t>that would </a:t>
            </a:r>
            <a:r>
              <a:rPr lang="en-US" sz="2000" dirty="0">
                <a:latin typeface="Candara" panose="020E0502030303020204" pitchFamily="34" charset="0"/>
              </a:rPr>
              <a:t>serve the basis for defining managed objects</a:t>
            </a:r>
            <a:r>
              <a:rPr lang="en-US" sz="2000" dirty="0" smtClean="0">
                <a:latin typeface="Candara" panose="020E0502030303020204" pitchFamily="34" charset="0"/>
              </a:rPr>
              <a:t>.</a:t>
            </a:r>
          </a:p>
          <a:p>
            <a:r>
              <a:rPr lang="en-US" sz="2000" b="1" dirty="0">
                <a:solidFill>
                  <a:srgbClr val="0070C0"/>
                </a:solidFill>
                <a:latin typeface="Candara" panose="020E0502030303020204" pitchFamily="34" charset="0"/>
              </a:rPr>
              <a:t>Structure of Managed Objects</a:t>
            </a:r>
            <a:r>
              <a:rPr lang="en-US" sz="2000" dirty="0">
                <a:latin typeface="Candara" panose="020E0502030303020204" pitchFamily="34" charset="0"/>
              </a:rPr>
              <a:t>. </a:t>
            </a:r>
            <a:r>
              <a:rPr lang="en-US" sz="2000" b="1" dirty="0">
                <a:latin typeface="Candara" panose="020E0502030303020204" pitchFamily="34" charset="0"/>
              </a:rPr>
              <a:t>Managed </a:t>
            </a:r>
            <a:r>
              <a:rPr lang="en-US" sz="2000" b="1" dirty="0" smtClean="0">
                <a:latin typeface="Candara" panose="020E0502030303020204" pitchFamily="34" charset="0"/>
              </a:rPr>
              <a:t>object</a:t>
            </a:r>
            <a:r>
              <a:rPr lang="en-US" sz="2000" dirty="0" smtClean="0">
                <a:latin typeface="Candara" panose="020E0502030303020204" pitchFamily="34" charset="0"/>
              </a:rPr>
              <a:t> </a:t>
            </a:r>
            <a:r>
              <a:rPr lang="en-US" sz="2000" dirty="0">
                <a:latin typeface="Candara" panose="020E0502030303020204" pitchFamily="34" charset="0"/>
              </a:rPr>
              <a:t>has </a:t>
            </a:r>
            <a:r>
              <a:rPr lang="en-US" sz="2000" b="1" dirty="0">
                <a:latin typeface="Candara" panose="020E0502030303020204" pitchFamily="34" charset="0"/>
              </a:rPr>
              <a:t>five </a:t>
            </a:r>
            <a:r>
              <a:rPr lang="en-US" sz="2000" b="1" dirty="0" smtClean="0">
                <a:latin typeface="Candara" panose="020E0502030303020204" pitchFamily="34" charset="0"/>
              </a:rPr>
              <a:t>parameters</a:t>
            </a:r>
            <a:r>
              <a:rPr lang="en-US" sz="2000" dirty="0" smtClean="0">
                <a:latin typeface="Candara" panose="020E0502030303020204" pitchFamily="34" charset="0"/>
              </a:rPr>
              <a:t>. They </a:t>
            </a:r>
            <a:r>
              <a:rPr lang="en-US" sz="2000" dirty="0">
                <a:latin typeface="Candara" panose="020E0502030303020204" pitchFamily="34" charset="0"/>
              </a:rPr>
              <a:t>are </a:t>
            </a:r>
            <a:r>
              <a:rPr lang="en-US" sz="2000" b="1" dirty="0">
                <a:solidFill>
                  <a:srgbClr val="669900"/>
                </a:solidFill>
                <a:latin typeface="Candara" panose="020E0502030303020204" pitchFamily="34" charset="0"/>
              </a:rPr>
              <a:t>textual</a:t>
            </a:r>
            <a:r>
              <a:rPr lang="en-US" sz="2000" dirty="0">
                <a:solidFill>
                  <a:srgbClr val="669900"/>
                </a:solidFill>
                <a:latin typeface="Candara" panose="020E0502030303020204" pitchFamily="34" charset="0"/>
              </a:rPr>
              <a:t> </a:t>
            </a:r>
            <a:r>
              <a:rPr lang="en-US" sz="2000" b="1" dirty="0">
                <a:solidFill>
                  <a:srgbClr val="669900"/>
                </a:solidFill>
                <a:latin typeface="Candara" panose="020E0502030303020204" pitchFamily="34" charset="0"/>
              </a:rPr>
              <a:t>name</a:t>
            </a:r>
            <a:r>
              <a:rPr lang="en-US" sz="2000" dirty="0">
                <a:latin typeface="Candara" panose="020E0502030303020204" pitchFamily="34" charset="0"/>
              </a:rPr>
              <a:t>, </a:t>
            </a:r>
            <a:r>
              <a:rPr lang="en-US" sz="2000" b="1" dirty="0">
                <a:solidFill>
                  <a:srgbClr val="669900"/>
                </a:solidFill>
                <a:latin typeface="Candara" panose="020E0502030303020204" pitchFamily="34" charset="0"/>
              </a:rPr>
              <a:t>syntax</a:t>
            </a:r>
            <a:r>
              <a:rPr lang="en-US" sz="2000" dirty="0">
                <a:latin typeface="Candara" panose="020E0502030303020204" pitchFamily="34" charset="0"/>
              </a:rPr>
              <a:t>, </a:t>
            </a:r>
            <a:r>
              <a:rPr lang="en-US" sz="2000" b="1" dirty="0">
                <a:solidFill>
                  <a:srgbClr val="669900"/>
                </a:solidFill>
                <a:latin typeface="Candara" panose="020E0502030303020204" pitchFamily="34" charset="0"/>
              </a:rPr>
              <a:t>definition</a:t>
            </a:r>
            <a:r>
              <a:rPr lang="en-US" sz="2000" dirty="0">
                <a:latin typeface="Candara" panose="020E0502030303020204" pitchFamily="34" charset="0"/>
              </a:rPr>
              <a:t>, </a:t>
            </a:r>
            <a:r>
              <a:rPr lang="en-US" sz="2000" b="1" dirty="0">
                <a:solidFill>
                  <a:srgbClr val="669900"/>
                </a:solidFill>
                <a:latin typeface="Candara" panose="020E0502030303020204" pitchFamily="34" charset="0"/>
              </a:rPr>
              <a:t>access</a:t>
            </a:r>
            <a:r>
              <a:rPr lang="en-US" sz="2000" dirty="0">
                <a:latin typeface="Candara" panose="020E0502030303020204" pitchFamily="34" charset="0"/>
              </a:rPr>
              <a:t>, and </a:t>
            </a:r>
            <a:r>
              <a:rPr lang="en-US" sz="2000" b="1" dirty="0" smtClean="0">
                <a:solidFill>
                  <a:srgbClr val="669900"/>
                </a:solidFill>
                <a:latin typeface="Candara" panose="020E0502030303020204" pitchFamily="34" charset="0"/>
              </a:rPr>
              <a:t>status</a:t>
            </a:r>
            <a:r>
              <a:rPr lang="en-US" sz="2000" dirty="0" smtClean="0">
                <a:solidFill>
                  <a:srgbClr val="669900"/>
                </a:solidFill>
                <a:latin typeface="Candara" panose="020E0502030303020204" pitchFamily="34" charset="0"/>
              </a:rPr>
              <a:t>. </a:t>
            </a:r>
            <a:r>
              <a:rPr lang="en-US" sz="2000" dirty="0" smtClean="0">
                <a:latin typeface="Candara" panose="020E0502030303020204" pitchFamily="34" charset="0"/>
              </a:rPr>
              <a:t>For example, </a:t>
            </a:r>
            <a:r>
              <a:rPr lang="en-US" sz="2000" b="1" dirty="0" smtClean="0">
                <a:latin typeface="Candara" panose="020E0502030303020204" pitchFamily="34" charset="0"/>
              </a:rPr>
              <a:t>sysDescr</a:t>
            </a:r>
            <a:r>
              <a:rPr lang="en-US" sz="2000" dirty="0" smtClean="0">
                <a:latin typeface="Candara" panose="020E0502030303020204" pitchFamily="34" charset="0"/>
              </a:rPr>
              <a:t> </a:t>
            </a:r>
            <a:r>
              <a:rPr lang="en-US" sz="2000" dirty="0">
                <a:latin typeface="Candara" panose="020E0502030303020204" pitchFamily="34" charset="0"/>
              </a:rPr>
              <a:t>is a data type in the MIB that describes a system. Specifications for the object that </a:t>
            </a:r>
            <a:r>
              <a:rPr lang="en-US" sz="2000" dirty="0" smtClean="0">
                <a:latin typeface="Candara" panose="020E0502030303020204" pitchFamily="34" charset="0"/>
              </a:rPr>
              <a:t>describes a </a:t>
            </a:r>
            <a:r>
              <a:rPr lang="en-US" sz="2000" dirty="0">
                <a:latin typeface="Candara" panose="020E0502030303020204" pitchFamily="34" charset="0"/>
              </a:rPr>
              <a:t>system arc given in Figure 4.17</a:t>
            </a:r>
            <a:r>
              <a:rPr lang="en-US" sz="2000" dirty="0" smtClean="0">
                <a:latin typeface="Candara" panose="020E0502030303020204" pitchFamily="34" charset="0"/>
              </a:rPr>
              <a:t>.</a:t>
            </a:r>
          </a:p>
          <a:p>
            <a:endParaRPr lang="en-US" sz="2000" dirty="0">
              <a:latin typeface="Candara" panose="020E0502030303020204" pitchFamily="34" charset="0"/>
            </a:endParaRPr>
          </a:p>
          <a:p>
            <a:r>
              <a:rPr lang="en-US" sz="2000" dirty="0">
                <a:latin typeface="Candara" panose="020E0502030303020204" pitchFamily="34" charset="0"/>
              </a:rPr>
              <a:t> the textual name for an object type is mnemonic and is defined </a:t>
            </a:r>
            <a:r>
              <a:rPr lang="en-US" sz="2000" dirty="0" smtClean="0">
                <a:latin typeface="Candara" panose="020E0502030303020204" pitchFamily="34" charset="0"/>
              </a:rPr>
              <a:t>as OBJECT </a:t>
            </a:r>
            <a:r>
              <a:rPr lang="en-US" sz="2000" dirty="0">
                <a:latin typeface="Candara" panose="020E0502030303020204" pitchFamily="34" charset="0"/>
              </a:rPr>
              <a:t>DESCRIPTOR. It is unique and is made up of a printable string beginning with a </a:t>
            </a:r>
            <a:r>
              <a:rPr lang="en-US" sz="2000" dirty="0" smtClean="0">
                <a:latin typeface="Candara" panose="020E0502030303020204" pitchFamily="34" charset="0"/>
              </a:rPr>
              <a:t>lowercase letter</a:t>
            </a:r>
            <a:r>
              <a:rPr lang="en-US" sz="2000" dirty="0">
                <a:latin typeface="Candara" panose="020E0502030303020204" pitchFamily="34" charset="0"/>
              </a:rPr>
              <a:t>, sysDescr, in our example</a:t>
            </a:r>
            <a:r>
              <a:rPr lang="en-US" sz="2000" dirty="0" smtClean="0">
                <a:latin typeface="Candara" panose="020E0502030303020204" pitchFamily="34" charset="0"/>
              </a:rPr>
              <a:t>.</a:t>
            </a:r>
          </a:p>
          <a:p>
            <a:endParaRPr lang="en-US" sz="2000" dirty="0">
              <a:latin typeface="Candara" panose="020E0502030303020204" pitchFamily="34" charset="0"/>
            </a:endParaRPr>
          </a:p>
          <a:p>
            <a:r>
              <a:rPr lang="en-US" sz="2000" b="1" dirty="0">
                <a:latin typeface="Candara" panose="020E0502030303020204" pitchFamily="34" charset="0"/>
              </a:rPr>
              <a:t>Syntax</a:t>
            </a:r>
            <a:r>
              <a:rPr lang="en-US" sz="2000" dirty="0">
                <a:latin typeface="Candara" panose="020E0502030303020204" pitchFamily="34" charset="0"/>
              </a:rPr>
              <a:t> is the ASN. 1 definition of the object type. The syntax of sysDescr is OCTET STRING.</a:t>
            </a:r>
          </a:p>
          <a:p>
            <a:r>
              <a:rPr lang="en-US" sz="2000" dirty="0">
                <a:latin typeface="Candara" panose="020E0502030303020204" pitchFamily="34" charset="0"/>
              </a:rPr>
              <a:t>A </a:t>
            </a:r>
            <a:r>
              <a:rPr lang="en-US" sz="2000" b="1" dirty="0">
                <a:latin typeface="Candara" panose="020E0502030303020204" pitchFamily="34" charset="0"/>
              </a:rPr>
              <a:t>definition</a:t>
            </a:r>
            <a:r>
              <a:rPr lang="en-US" sz="2000" dirty="0">
                <a:latin typeface="Candara" panose="020E0502030303020204" pitchFamily="34" charset="0"/>
              </a:rPr>
              <a:t> is an accepted textual description of the object type. It is a basis for the common </a:t>
            </a:r>
            <a:r>
              <a:rPr lang="en-US" sz="2000" dirty="0" smtClean="0">
                <a:latin typeface="Candara" panose="020E0502030303020204" pitchFamily="34" charset="0"/>
              </a:rPr>
              <a:t>language </a:t>
            </a:r>
            <a:r>
              <a:rPr lang="en-US" sz="2000" dirty="0">
                <a:latin typeface="Candara" panose="020E0502030303020204" pitchFamily="34" charset="0"/>
              </a:rPr>
              <a:t>or semantics to be used by all vendors</a:t>
            </a:r>
            <a:r>
              <a:rPr lang="en-US" sz="2000" dirty="0" smtClean="0">
                <a:latin typeface="Candara" panose="020E0502030303020204" pitchFamily="34" charset="0"/>
              </a:rPr>
              <a:t>.</a:t>
            </a:r>
          </a:p>
          <a:p>
            <a:r>
              <a:rPr lang="en-US" sz="2000" b="1" dirty="0">
                <a:latin typeface="Candara" panose="020E0502030303020204" pitchFamily="34" charset="0"/>
              </a:rPr>
              <a:t>Access</a:t>
            </a:r>
            <a:r>
              <a:rPr lang="en-US" sz="2000" dirty="0">
                <a:latin typeface="Candara" panose="020E0502030303020204" pitchFamily="34" charset="0"/>
              </a:rPr>
              <a:t> is the specification for the privilege associated with accessing the information. It is one </a:t>
            </a:r>
            <a:r>
              <a:rPr lang="en-US" sz="2000" dirty="0" smtClean="0">
                <a:latin typeface="Candara" panose="020E0502030303020204" pitchFamily="34" charset="0"/>
              </a:rPr>
              <a:t>of read-only</a:t>
            </a:r>
            <a:r>
              <a:rPr lang="en-US" sz="2000" dirty="0">
                <a:latin typeface="Candara" panose="020E0502030303020204" pitchFamily="34" charset="0"/>
              </a:rPr>
              <a:t>, read-write, write-only, or not-accessible</a:t>
            </a:r>
            <a:r>
              <a:rPr lang="en-US" sz="2000" dirty="0" smtClean="0">
                <a:latin typeface="Candara" panose="020E0502030303020204" pitchFamily="34" charset="0"/>
              </a:rPr>
              <a:t>.</a:t>
            </a:r>
          </a:p>
          <a:p>
            <a:r>
              <a:rPr lang="en-US" sz="2000" dirty="0">
                <a:latin typeface="Candara" panose="020E0502030303020204" pitchFamily="34" charset="0"/>
              </a:rPr>
              <a:t>Status specifies whether the managed object is current or obsolete.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8" y="122989"/>
            <a:ext cx="2777540" cy="491374"/>
          </a:xfrm>
        </p:spPr>
        <p:txBody>
          <a:bodyPr/>
          <a:lstStyle/>
          <a:p>
            <a:r>
              <a:rPr lang="en-US" sz="2400" b="1" dirty="0" smtClean="0"/>
              <a:t>introduction</a:t>
            </a:r>
            <a:endParaRPr lang="ar-SA" sz="2400" b="1" dirty="0"/>
          </a:p>
        </p:txBody>
      </p:sp>
      <p:sp>
        <p:nvSpPr>
          <p:cNvPr id="3" name="Text Placeholder 2"/>
          <p:cNvSpPr>
            <a:spLocks noGrp="1"/>
          </p:cNvSpPr>
          <p:nvPr>
            <p:ph type="body" idx="1"/>
          </p:nvPr>
        </p:nvSpPr>
        <p:spPr>
          <a:xfrm>
            <a:off x="160422" y="556127"/>
            <a:ext cx="11894418" cy="7673473"/>
          </a:xfrm>
        </p:spPr>
        <p:txBody>
          <a:bodyPr/>
          <a:lstStyle/>
          <a:p>
            <a:pPr>
              <a:lnSpc>
                <a:spcPct val="150000"/>
              </a:lnSpc>
            </a:pPr>
            <a:r>
              <a:rPr lang="en-US" sz="1800" dirty="0"/>
              <a:t>SNMP management is also referred to as Internet management</a:t>
            </a:r>
            <a:r>
              <a:rPr lang="en-US" sz="1800" dirty="0" smtClean="0"/>
              <a:t>.</a:t>
            </a:r>
          </a:p>
          <a:p>
            <a:pPr>
              <a:lnSpc>
                <a:spcPct val="150000"/>
              </a:lnSpc>
            </a:pPr>
            <a:r>
              <a:rPr lang="en-US" sz="1800" dirty="0"/>
              <a:t>Any network that uses TCP/IP protocol suite is an ideal </a:t>
            </a:r>
            <a:r>
              <a:rPr lang="en-US" sz="1800" dirty="0" smtClean="0"/>
              <a:t>candidate for </a:t>
            </a:r>
            <a:r>
              <a:rPr lang="en-US" sz="1800" dirty="0"/>
              <a:t>SNMP management. SNMP network management systems (NMSs) can manage even </a:t>
            </a:r>
            <a:r>
              <a:rPr lang="en-US" sz="1800" dirty="0" smtClean="0"/>
              <a:t>non-TCP/IP network </a:t>
            </a:r>
            <a:r>
              <a:rPr lang="en-US" sz="1800" dirty="0"/>
              <a:t>elements through proxy agents</a:t>
            </a:r>
            <a:r>
              <a:rPr lang="en-US" sz="1800" dirty="0" smtClean="0"/>
              <a:t>.</a:t>
            </a:r>
          </a:p>
          <a:p>
            <a:pPr>
              <a:lnSpc>
                <a:spcPct val="150000"/>
              </a:lnSpc>
            </a:pPr>
            <a:r>
              <a:rPr lang="en-US" sz="1800" dirty="0"/>
              <a:t> Most network components that are used in </a:t>
            </a:r>
            <a:r>
              <a:rPr lang="en-US" sz="1800" dirty="0" smtClean="0"/>
              <a:t>enterprise </a:t>
            </a:r>
            <a:r>
              <a:rPr lang="en-US" sz="1800" dirty="0"/>
              <a:t>network systems have network agents built </a:t>
            </a:r>
            <a:r>
              <a:rPr lang="en-US" sz="1800" dirty="0" smtClean="0"/>
              <a:t>in them </a:t>
            </a:r>
            <a:r>
              <a:rPr lang="en-US" sz="1800" dirty="0"/>
              <a:t>that can respond to an SNMP NMS. Thus, </a:t>
            </a:r>
            <a:r>
              <a:rPr lang="en-US" sz="1800" dirty="0" smtClean="0"/>
              <a:t>if a new </a:t>
            </a:r>
            <a:r>
              <a:rPr lang="en-US" sz="1800" dirty="0"/>
              <a:t>component, such as a host, a bridge, or a router that has an </a:t>
            </a:r>
            <a:r>
              <a:rPr lang="en-US" sz="1800" dirty="0">
                <a:solidFill>
                  <a:srgbClr val="669900"/>
                </a:solidFill>
              </a:rPr>
              <a:t>SNMP agent </a:t>
            </a:r>
            <a:r>
              <a:rPr lang="en-US" sz="1800" dirty="0"/>
              <a:t>built in, is added to a </a:t>
            </a:r>
            <a:r>
              <a:rPr lang="en-US" sz="1800" dirty="0" smtClean="0"/>
              <a:t>managed </a:t>
            </a:r>
            <a:r>
              <a:rPr lang="en-US" sz="1800" dirty="0"/>
              <a:t>network, the NMS can automatically start monitoring the added component</a:t>
            </a:r>
            <a:r>
              <a:rPr lang="en-US" sz="1800" dirty="0" smtClean="0"/>
              <a:t>.</a:t>
            </a:r>
          </a:p>
          <a:p>
            <a:pPr>
              <a:lnSpc>
                <a:spcPct val="150000"/>
              </a:lnSpc>
            </a:pPr>
            <a:r>
              <a:rPr lang="en-US" sz="1800" dirty="0"/>
              <a:t>SNMP management got started as an interim set of specifications, the ultimate standard being </a:t>
            </a:r>
            <a:r>
              <a:rPr lang="en-US" sz="1800" dirty="0" smtClean="0"/>
              <a:t>OSI management</a:t>
            </a:r>
            <a:r>
              <a:rPr lang="en-US" sz="1800" dirty="0"/>
              <a:t>. Since that did not materialize, SNMP specifications were enhanced by the development </a:t>
            </a:r>
            <a:r>
              <a:rPr lang="en-US" sz="1800" dirty="0" smtClean="0"/>
              <a:t>of SNMPv2 </a:t>
            </a:r>
            <a:r>
              <a:rPr lang="en-US" sz="1800" dirty="0"/>
              <a:t>and SNMPv3. The first version of SNMP is informally referred to as SNMPvl, as it is </a:t>
            </a:r>
            <a:r>
              <a:rPr lang="en-US" sz="1800" dirty="0" smtClean="0"/>
              <a:t>titled in </a:t>
            </a:r>
            <a:r>
              <a:rPr lang="en-US" sz="1800" dirty="0"/>
              <a:t>this chapter. SNMPv2 and SNMPv3 are covered in Chapters 6 and 7, </a:t>
            </a:r>
            <a:r>
              <a:rPr lang="en-US" sz="1800" dirty="0" smtClean="0"/>
              <a:t>respectively.</a:t>
            </a:r>
          </a:p>
          <a:p>
            <a:pPr>
              <a:lnSpc>
                <a:spcPct val="150000"/>
              </a:lnSpc>
            </a:pPr>
            <a:r>
              <a:rPr lang="en-US" sz="1800" dirty="0" smtClean="0"/>
              <a:t>The </a:t>
            </a:r>
            <a:r>
              <a:rPr lang="en-US" sz="1800" dirty="0"/>
              <a:t>Internet Engineering Task Force (IETF) has the responsibility to </a:t>
            </a:r>
            <a:r>
              <a:rPr lang="en-US" sz="1800" dirty="0" smtClean="0"/>
              <a:t>develop Internet </a:t>
            </a:r>
            <a:r>
              <a:rPr lang="en-US" sz="1800" dirty="0"/>
              <a:t>standards including network management </a:t>
            </a:r>
            <a:r>
              <a:rPr lang="en-US" sz="1800" dirty="0" smtClean="0"/>
              <a:t>standards.</a:t>
            </a:r>
          </a:p>
          <a:p>
            <a:pPr>
              <a:lnSpc>
                <a:spcPct val="150000"/>
              </a:lnSpc>
            </a:pPr>
            <a:r>
              <a:rPr lang="en-US" sz="1800" dirty="0" smtClean="0"/>
              <a:t>The </a:t>
            </a:r>
            <a:r>
              <a:rPr lang="en-US" sz="1800" dirty="0"/>
              <a:t>SNMP management model is introduced in Section 4.4 and addresses primarily </a:t>
            </a:r>
            <a:r>
              <a:rPr lang="en-US" sz="1800" dirty="0" smtClean="0"/>
              <a:t>organization, information, and </a:t>
            </a:r>
            <a:r>
              <a:rPr lang="en-US" sz="1800" dirty="0"/>
              <a:t>communication. </a:t>
            </a:r>
          </a:p>
          <a:p>
            <a:pPr>
              <a:lnSpc>
                <a:spcPct val="150000"/>
              </a:lnSpc>
            </a:pPr>
            <a:r>
              <a:rPr lang="en-US" sz="1800" dirty="0" smtClean="0"/>
              <a:t>An </a:t>
            </a:r>
            <a:r>
              <a:rPr lang="en-US" sz="1800" dirty="0"/>
              <a:t>NMS comprises management process, agent process, and </a:t>
            </a:r>
            <a:r>
              <a:rPr lang="en-US" sz="1800" dirty="0" smtClean="0"/>
              <a:t>network elements.</a:t>
            </a:r>
          </a:p>
          <a:p>
            <a:pPr marL="203200" indent="0">
              <a:lnSpc>
                <a:spcPct val="150000"/>
              </a:lnSpc>
              <a:buNone/>
            </a:pPr>
            <a:endParaRPr lang="ar-SA" sz="1800" dirty="0"/>
          </a:p>
        </p:txBody>
      </p:sp>
    </p:spTree>
    <p:extLst>
      <p:ext uri="{BB962C8B-B14F-4D97-AF65-F5344CB8AC3E}">
        <p14:creationId xmlns:p14="http://schemas.microsoft.com/office/powerpoint/2010/main" val="3172272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534"/>
        <p:cNvGrpSpPr/>
        <p:nvPr/>
      </p:nvGrpSpPr>
      <p:grpSpPr>
        <a:xfrm>
          <a:off x="0" y="0"/>
          <a:ext cx="0" cy="0"/>
          <a:chOff x="0" y="0"/>
          <a:chExt cx="0" cy="0"/>
        </a:xfrm>
      </p:grpSpPr>
      <p:sp>
        <p:nvSpPr>
          <p:cNvPr id="536" name="Shape 53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37" name="Shape 537"/>
          <p:cNvSpPr txBox="1"/>
          <p:nvPr/>
        </p:nvSpPr>
        <p:spPr>
          <a:xfrm>
            <a:off x="3260726" y="5700713"/>
            <a:ext cx="241299" cy="336549"/>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dk1"/>
                </a:solidFill>
                <a:latin typeface="Candara" panose="020E0502030303020204" pitchFamily="34" charset="0"/>
              </a:rPr>
              <a:t> </a:t>
            </a:r>
          </a:p>
        </p:txBody>
      </p:sp>
      <p:pic>
        <p:nvPicPr>
          <p:cNvPr id="538" name="Shape 538"/>
          <p:cNvPicPr preferRelativeResize="0"/>
          <p:nvPr/>
        </p:nvPicPr>
        <p:blipFill rotWithShape="1">
          <a:blip r:embed="rId3">
            <a:alphaModFix/>
          </a:blip>
          <a:srcRect/>
          <a:stretch/>
        </p:blipFill>
        <p:spPr>
          <a:xfrm>
            <a:off x="615950" y="1312752"/>
            <a:ext cx="5772149" cy="2971799"/>
          </a:xfrm>
          <a:prstGeom prst="rect">
            <a:avLst/>
          </a:prstGeom>
          <a:noFill/>
          <a:ln>
            <a:noFill/>
          </a:ln>
        </p:spPr>
      </p:pic>
      <p:sp>
        <p:nvSpPr>
          <p:cNvPr id="539" name="Shape 539"/>
          <p:cNvSpPr txBox="1"/>
          <p:nvPr/>
        </p:nvSpPr>
        <p:spPr>
          <a:xfrm>
            <a:off x="32766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Managed Object: </a:t>
            </a:r>
            <a:r>
              <a:rPr lang="en-US" sz="3200" b="1" dirty="0">
                <a:solidFill>
                  <a:srgbClr val="669900"/>
                </a:solidFill>
                <a:latin typeface="Candara" panose="020E0502030303020204" pitchFamily="34" charset="0"/>
              </a:rPr>
              <a:t>Macro</a:t>
            </a:r>
          </a:p>
        </p:txBody>
      </p:sp>
      <p:pic>
        <p:nvPicPr>
          <p:cNvPr id="540" name="Shape 540"/>
          <p:cNvPicPr preferRelativeResize="0"/>
          <p:nvPr/>
        </p:nvPicPr>
        <p:blipFill rotWithShape="1">
          <a:blip r:embed="rId4">
            <a:alphaModFix/>
          </a:blip>
          <a:srcRect/>
          <a:stretch/>
        </p:blipFill>
        <p:spPr>
          <a:xfrm>
            <a:off x="6388099" y="1312752"/>
            <a:ext cx="5429249" cy="3173411"/>
          </a:xfrm>
          <a:prstGeom prst="rect">
            <a:avLst/>
          </a:prstGeom>
          <a:noFill/>
          <a:ln>
            <a:noFill/>
          </a:ln>
        </p:spPr>
      </p:pic>
      <p:cxnSp>
        <p:nvCxnSpPr>
          <p:cNvPr id="543" name="Shape 54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44" name="Shape 54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a:off x="152401" y="4530502"/>
            <a:ext cx="118872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000" b="1" dirty="0">
                <a:solidFill>
                  <a:srgbClr val="0070C0"/>
                </a:solidFill>
                <a:latin typeface="Candara" panose="020E0502030303020204" pitchFamily="34" charset="0"/>
              </a:rPr>
              <a:t>Macros</a:t>
            </a:r>
            <a:r>
              <a:rPr lang="en-US" sz="2000" dirty="0">
                <a:latin typeface="Candara" panose="020E0502030303020204" pitchFamily="34" charset="0"/>
              </a:rPr>
              <a:t> for </a:t>
            </a:r>
            <a:r>
              <a:rPr lang="en-US" sz="2000" b="1" dirty="0">
                <a:latin typeface="Candara" panose="020E0502030303020204" pitchFamily="34" charset="0"/>
              </a:rPr>
              <a:t>Managed Objects</a:t>
            </a:r>
            <a:r>
              <a:rPr lang="en-US" sz="2000" dirty="0">
                <a:latin typeface="Candara" panose="020E0502030303020204" pitchFamily="34" charset="0"/>
              </a:rPr>
              <a:t>. In order to encode the above information on a managed object </a:t>
            </a:r>
            <a:r>
              <a:rPr lang="en-US" sz="2000" dirty="0" smtClean="0">
                <a:latin typeface="Candara" panose="020E0502030303020204" pitchFamily="34" charset="0"/>
              </a:rPr>
              <a:t>to be </a:t>
            </a:r>
            <a:r>
              <a:rPr lang="en-US" sz="2000" dirty="0">
                <a:latin typeface="Candara" panose="020E0502030303020204" pitchFamily="34" charset="0"/>
              </a:rPr>
              <a:t>processed by machines, it has to be defined in a formalized manner. This is done using macros</a:t>
            </a:r>
            <a:r>
              <a:rPr lang="en-US" sz="2000" dirty="0" smtClean="0">
                <a:latin typeface="Candara" panose="020E0502030303020204" pitchFamily="34" charset="0"/>
              </a:rPr>
              <a:t>.</a:t>
            </a:r>
          </a:p>
          <a:p>
            <a:pPr>
              <a:lnSpc>
                <a:spcPct val="150000"/>
              </a:lnSpc>
            </a:pPr>
            <a:r>
              <a:rPr lang="en-US" sz="2000" dirty="0">
                <a:latin typeface="Candara" panose="020E0502030303020204" pitchFamily="34" charset="0"/>
              </a:rPr>
              <a:t>The </a:t>
            </a:r>
            <a:r>
              <a:rPr lang="en-US" sz="2000" b="1" dirty="0">
                <a:latin typeface="Candara" panose="020E0502030303020204" pitchFamily="34" charset="0"/>
              </a:rPr>
              <a:t>body</a:t>
            </a:r>
            <a:r>
              <a:rPr lang="en-US" sz="2000" dirty="0">
                <a:latin typeface="Candara" panose="020E0502030303020204" pitchFamily="34" charset="0"/>
              </a:rPr>
              <a:t> of the macro module consists of three parts: type notation, value notation, and </a:t>
            </a:r>
            <a:r>
              <a:rPr lang="en-US" sz="2000" dirty="0" smtClean="0">
                <a:latin typeface="Candara" panose="020E0502030303020204" pitchFamily="34" charset="0"/>
              </a:rPr>
              <a:t>supporting productions</a:t>
            </a:r>
            <a:r>
              <a:rPr lang="en-US" sz="2000" dirty="0">
                <a:latin typeface="Candara" panose="020E0502030303020204" pitchFamily="34" charset="0"/>
              </a:rPr>
              <a:t>. TYPE NOTATION defines the data types in the module and VALUE NOTATION </a:t>
            </a:r>
            <a:r>
              <a:rPr lang="en-US" sz="2000" dirty="0" smtClean="0">
                <a:latin typeface="Candara" panose="020E0502030303020204" pitchFamily="34" charset="0"/>
              </a:rPr>
              <a:t>defines the </a:t>
            </a:r>
            <a:r>
              <a:rPr lang="en-US" sz="2000" dirty="0">
                <a:latin typeface="Candara" panose="020E0502030303020204" pitchFamily="34" charset="0"/>
              </a:rPr>
              <a:t>name of the object. Thus, in the example of Figure 4.18, the notations SYNTAX, ACCESS, </a:t>
            </a:r>
            <a:r>
              <a:rPr lang="en-US" sz="2000" dirty="0" smtClean="0">
                <a:latin typeface="Candara" panose="020E0502030303020204" pitchFamily="34" charset="0"/>
              </a:rPr>
              <a:t>and STATUS </a:t>
            </a:r>
            <a:r>
              <a:rPr lang="en-US" sz="2000" dirty="0">
                <a:latin typeface="Candara" panose="020E0502030303020204" pitchFamily="34" charset="0"/>
              </a:rPr>
              <a:t>define the data types Object Syntax, Access, and Status. The notation for value specifies </a:t>
            </a:r>
            <a:r>
              <a:rPr lang="en-US" sz="2000" dirty="0" smtClean="0">
                <a:latin typeface="Candara" panose="020E0502030303020204" pitchFamily="34" charset="0"/>
              </a:rPr>
              <a:t>the Object </a:t>
            </a:r>
            <a:r>
              <a:rPr lang="en-US" sz="2000" dirty="0">
                <a:latin typeface="Candara" panose="020E0502030303020204" pitchFamily="34" charset="0"/>
              </a:rPr>
              <a:t>Name. Supporting productions in Figure 4.18 define the allowed values for access and </a:t>
            </a:r>
            <a:r>
              <a:rPr lang="en-US" sz="2000" dirty="0" smtClean="0">
                <a:latin typeface="Candara" panose="020E0502030303020204" pitchFamily="34" charset="0"/>
              </a:rPr>
              <a:t>status. Access </a:t>
            </a:r>
            <a:r>
              <a:rPr lang="en-US" sz="2000" dirty="0">
                <a:latin typeface="Candara" panose="020E0502030303020204" pitchFamily="34" charset="0"/>
              </a:rPr>
              <a:t>can only be one of any of the four options: read-only, read-write, write-only, or </a:t>
            </a:r>
            <a:r>
              <a:rPr lang="en-US" sz="2000" dirty="0" smtClean="0">
                <a:latin typeface="Candara" panose="020E0502030303020204" pitchFamily="34" charset="0"/>
              </a:rPr>
              <a:t>not-accessible. Allowed </a:t>
            </a:r>
            <a:r>
              <a:rPr lang="en-US" sz="2000" dirty="0">
                <a:latin typeface="Candara" panose="020E0502030303020204" pitchFamily="34" charset="0"/>
              </a:rPr>
              <a:t>values for Status are mandatory, optional, or obsolete.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548"/>
        <p:cNvGrpSpPr/>
        <p:nvPr/>
      </p:nvGrpSpPr>
      <p:grpSpPr>
        <a:xfrm>
          <a:off x="0" y="0"/>
          <a:ext cx="0" cy="0"/>
          <a:chOff x="0" y="0"/>
          <a:chExt cx="0" cy="0"/>
        </a:xfrm>
      </p:grpSpPr>
      <p:sp>
        <p:nvSpPr>
          <p:cNvPr id="550" name="Shape 550"/>
          <p:cNvSpPr txBox="1"/>
          <p:nvPr/>
        </p:nvSpPr>
        <p:spPr>
          <a:xfrm>
            <a:off x="484632" y="1091185"/>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51" name="Shape 551"/>
          <p:cNvSpPr txBox="1"/>
          <p:nvPr/>
        </p:nvSpPr>
        <p:spPr>
          <a:xfrm>
            <a:off x="3065888" y="529353"/>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Aggregate Object</a:t>
            </a:r>
          </a:p>
        </p:txBody>
      </p:sp>
      <p:sp>
        <p:nvSpPr>
          <p:cNvPr id="552" name="Shape 552"/>
          <p:cNvSpPr txBox="1"/>
          <p:nvPr/>
        </p:nvSpPr>
        <p:spPr>
          <a:xfrm>
            <a:off x="484633" y="1091184"/>
            <a:ext cx="5416295" cy="161766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 </a:t>
            </a:r>
            <a:r>
              <a:rPr lang="en-US" sz="2000" b="1" dirty="0">
                <a:solidFill>
                  <a:schemeClr val="dk1"/>
                </a:solidFill>
                <a:latin typeface="Candara" panose="020E0502030303020204" pitchFamily="34" charset="0"/>
              </a:rPr>
              <a:t>group of </a:t>
            </a:r>
            <a:r>
              <a:rPr lang="en-US" sz="2000" b="1" dirty="0" smtClean="0">
                <a:solidFill>
                  <a:schemeClr val="dk1"/>
                </a:solidFill>
                <a:latin typeface="Candara" panose="020E0502030303020204" pitchFamily="34" charset="0"/>
              </a:rPr>
              <a:t>related objects</a:t>
            </a:r>
            <a:endParaRPr lang="en-US" sz="2000" b="1" dirty="0">
              <a:solidFill>
                <a:schemeClr val="dk1"/>
              </a:solidFill>
              <a:latin typeface="Candara" panose="020E0502030303020204" pitchFamily="34" charset="0"/>
            </a:endParaRPr>
          </a:p>
          <a:p>
            <a:pPr>
              <a:buClr>
                <a:schemeClr val="dk1"/>
              </a:buClr>
              <a:buSzPct val="100000"/>
              <a:buFont typeface="Arial"/>
              <a:buChar char="•"/>
            </a:pPr>
            <a:r>
              <a:rPr lang="en-US" sz="2000" dirty="0">
                <a:solidFill>
                  <a:schemeClr val="dk1"/>
                </a:solidFill>
                <a:latin typeface="Candara" panose="020E0502030303020204" pitchFamily="34" charset="0"/>
              </a:rPr>
              <a:t> Also called </a:t>
            </a:r>
            <a:r>
              <a:rPr lang="en-US" sz="2000" b="1" dirty="0">
                <a:solidFill>
                  <a:srgbClr val="0070C0"/>
                </a:solidFill>
                <a:latin typeface="Candara" panose="020E0502030303020204" pitchFamily="34" charset="0"/>
              </a:rPr>
              <a:t>tabular objects</a:t>
            </a:r>
          </a:p>
          <a:p>
            <a:pPr>
              <a:buClr>
                <a:schemeClr val="dk1"/>
              </a:buClr>
              <a:buSzPct val="100000"/>
              <a:buFont typeface="Arial"/>
              <a:buChar char="•"/>
            </a:pPr>
            <a:r>
              <a:rPr lang="en-US" sz="2000" dirty="0">
                <a:solidFill>
                  <a:schemeClr val="dk1"/>
                </a:solidFill>
                <a:latin typeface="Candara" panose="020E0502030303020204" pitchFamily="34" charset="0"/>
              </a:rPr>
              <a:t> Can be represented by a </a:t>
            </a:r>
            <a:r>
              <a:rPr lang="en-US" sz="2000" b="1" dirty="0">
                <a:solidFill>
                  <a:schemeClr val="dk1"/>
                </a:solidFill>
                <a:latin typeface="Candara" panose="020E0502030303020204" pitchFamily="34" charset="0"/>
              </a:rPr>
              <a:t>table</a:t>
            </a:r>
            <a:r>
              <a:rPr lang="en-US" sz="2000" dirty="0">
                <a:solidFill>
                  <a:schemeClr val="dk1"/>
                </a:solidFill>
                <a:latin typeface="Candara" panose="020E0502030303020204" pitchFamily="34" charset="0"/>
              </a:rPr>
              <a:t> with </a:t>
            </a:r>
          </a:p>
          <a:p>
            <a:pPr marL="914400" lvl="3" indent="-457200">
              <a:buClr>
                <a:schemeClr val="dk1"/>
              </a:buClr>
              <a:buSzPct val="100000"/>
              <a:buFont typeface="+mj-lt"/>
              <a:buAutoNum type="arabicPeriod"/>
            </a:pPr>
            <a:r>
              <a:rPr lang="en-US" sz="2000" b="1" dirty="0">
                <a:solidFill>
                  <a:schemeClr val="dk1"/>
                </a:solidFill>
                <a:latin typeface="Candara" panose="020E0502030303020204" pitchFamily="34" charset="0"/>
              </a:rPr>
              <a:t> Columns of objects</a:t>
            </a:r>
          </a:p>
          <a:p>
            <a:pPr marL="914400" lvl="3" indent="-457200">
              <a:buClr>
                <a:schemeClr val="dk1"/>
              </a:buClr>
              <a:buSzPct val="100000"/>
              <a:buFont typeface="+mj-lt"/>
              <a:buAutoNum type="arabicPeriod"/>
            </a:pPr>
            <a:r>
              <a:rPr lang="en-US" sz="2000" b="1" dirty="0">
                <a:solidFill>
                  <a:schemeClr val="dk1"/>
                </a:solidFill>
                <a:latin typeface="Candara" panose="020E0502030303020204" pitchFamily="34" charset="0"/>
              </a:rPr>
              <a:t> Rows of instances</a:t>
            </a:r>
          </a:p>
        </p:txBody>
      </p:sp>
      <p:sp>
        <p:nvSpPr>
          <p:cNvPr id="553" name="Shape 553"/>
          <p:cNvSpPr txBox="1"/>
          <p:nvPr/>
        </p:nvSpPr>
        <p:spPr>
          <a:xfrm>
            <a:off x="365760" y="5178552"/>
            <a:ext cx="6888480" cy="3140074"/>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Example: </a:t>
            </a:r>
            <a:r>
              <a:rPr lang="en-US" sz="2000" b="1" dirty="0">
                <a:solidFill>
                  <a:schemeClr val="dk1"/>
                </a:solidFill>
                <a:latin typeface="Candara" panose="020E0502030303020204" pitchFamily="34" charset="0"/>
              </a:rPr>
              <a:t>IP address table </a:t>
            </a:r>
          </a:p>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Consists of objects:</a:t>
            </a:r>
          </a:p>
          <a:p>
            <a:pPr marL="457200" lvl="1" indent="-114300">
              <a:lnSpc>
                <a:spcPct val="90000"/>
              </a:lnSpc>
              <a:buClr>
                <a:schemeClr val="dk1"/>
              </a:buClr>
              <a:buSzPct val="100000"/>
              <a:buFont typeface="Arial"/>
              <a:buChar char="•"/>
            </a:pPr>
            <a:r>
              <a:rPr lang="en-US" sz="2000" b="1" dirty="0">
                <a:solidFill>
                  <a:schemeClr val="dk1"/>
                </a:solidFill>
                <a:latin typeface="Candara" panose="020E0502030303020204" pitchFamily="34" charset="0"/>
              </a:rPr>
              <a:t> IP address</a:t>
            </a:r>
          </a:p>
          <a:p>
            <a:pPr marL="457200" lvl="1" indent="-114300">
              <a:lnSpc>
                <a:spcPct val="90000"/>
              </a:lnSpc>
              <a:buClr>
                <a:schemeClr val="dk1"/>
              </a:buClr>
              <a:buSzPct val="100000"/>
              <a:buFont typeface="Arial"/>
              <a:buChar char="•"/>
            </a:pPr>
            <a:r>
              <a:rPr lang="en-US" sz="2000" b="1" dirty="0">
                <a:solidFill>
                  <a:schemeClr val="dk1"/>
                </a:solidFill>
                <a:latin typeface="Candara" panose="020E0502030303020204" pitchFamily="34" charset="0"/>
              </a:rPr>
              <a:t> Interface</a:t>
            </a:r>
          </a:p>
          <a:p>
            <a:pPr marL="457200" lvl="1" indent="-114300">
              <a:lnSpc>
                <a:spcPct val="90000"/>
              </a:lnSpc>
              <a:buClr>
                <a:schemeClr val="dk1"/>
              </a:buClr>
              <a:buSzPct val="100000"/>
              <a:buFont typeface="Arial"/>
              <a:buChar char="•"/>
            </a:pPr>
            <a:r>
              <a:rPr lang="en-US" sz="2000" b="1" dirty="0">
                <a:solidFill>
                  <a:schemeClr val="dk1"/>
                </a:solidFill>
                <a:latin typeface="Candara" panose="020E0502030303020204" pitchFamily="34" charset="0"/>
              </a:rPr>
              <a:t> Subnet mask </a:t>
            </a:r>
            <a:r>
              <a:rPr lang="en-US" sz="2000" dirty="0">
                <a:solidFill>
                  <a:schemeClr val="dk1"/>
                </a:solidFill>
                <a:latin typeface="Candara" panose="020E0502030303020204" pitchFamily="34" charset="0"/>
              </a:rPr>
              <a:t>(</a:t>
            </a:r>
            <a:r>
              <a:rPr lang="en-US" sz="1800" dirty="0">
                <a:solidFill>
                  <a:schemeClr val="dk1"/>
                </a:solidFill>
                <a:latin typeface="Candara" panose="020E0502030303020204" pitchFamily="34" charset="0"/>
              </a:rPr>
              <a:t>which subnet this </a:t>
            </a:r>
            <a:r>
              <a:rPr lang="en-US" sz="1800" dirty="0" smtClean="0">
                <a:solidFill>
                  <a:schemeClr val="dk1"/>
                </a:solidFill>
                <a:latin typeface="Candara" panose="020E0502030303020204" pitchFamily="34" charset="0"/>
              </a:rPr>
              <a:t>address </a:t>
            </a:r>
            <a:r>
              <a:rPr lang="en-US" sz="1800" dirty="0">
                <a:solidFill>
                  <a:schemeClr val="dk1"/>
                </a:solidFill>
                <a:latin typeface="Candara" panose="020E0502030303020204" pitchFamily="34" charset="0"/>
              </a:rPr>
              <a:t>belongs to</a:t>
            </a:r>
            <a:r>
              <a:rPr lang="en-US" sz="2000" dirty="0">
                <a:solidFill>
                  <a:schemeClr val="dk1"/>
                </a:solidFill>
                <a:latin typeface="Candara" panose="020E0502030303020204" pitchFamily="34" charset="0"/>
              </a:rPr>
              <a:t>)</a:t>
            </a:r>
          </a:p>
          <a:p>
            <a:pPr marL="457200" lvl="1" indent="-114300">
              <a:lnSpc>
                <a:spcPct val="90000"/>
              </a:lnSpc>
              <a:buClr>
                <a:schemeClr val="dk1"/>
              </a:buClr>
              <a:buSzPct val="100000"/>
              <a:buFont typeface="Arial"/>
              <a:buChar char="•"/>
            </a:pPr>
            <a:r>
              <a:rPr lang="en-US" sz="2000" b="1" dirty="0">
                <a:solidFill>
                  <a:schemeClr val="dk1"/>
                </a:solidFill>
                <a:latin typeface="Candara" panose="020E0502030303020204" pitchFamily="34" charset="0"/>
              </a:rPr>
              <a:t> Broadcast address </a:t>
            </a:r>
            <a:r>
              <a:rPr lang="en-US" sz="2000" dirty="0">
                <a:solidFill>
                  <a:schemeClr val="dk1"/>
                </a:solidFill>
                <a:latin typeface="Candara" panose="020E0502030303020204" pitchFamily="34" charset="0"/>
              </a:rPr>
              <a:t>(</a:t>
            </a:r>
            <a:r>
              <a:rPr lang="en-US" sz="1800" dirty="0">
                <a:solidFill>
                  <a:schemeClr val="dk1"/>
                </a:solidFill>
                <a:latin typeface="Candara" panose="020E0502030303020204" pitchFamily="34" charset="0"/>
              </a:rPr>
              <a:t>value of l.s.b. in </a:t>
            </a:r>
            <a:r>
              <a:rPr lang="en-US" sz="1800" dirty="0" smtClean="0">
                <a:solidFill>
                  <a:schemeClr val="dk1"/>
                </a:solidFill>
                <a:latin typeface="Candara" panose="020E0502030303020204" pitchFamily="34" charset="0"/>
              </a:rPr>
              <a:t>IP </a:t>
            </a:r>
            <a:r>
              <a:rPr lang="en-US" sz="1800" dirty="0">
                <a:solidFill>
                  <a:schemeClr val="dk1"/>
                </a:solidFill>
                <a:latin typeface="Candara" panose="020E0502030303020204" pitchFamily="34" charset="0"/>
              </a:rPr>
              <a:t>broadcast address</a:t>
            </a:r>
            <a:r>
              <a:rPr lang="en-US" sz="2000" dirty="0">
                <a:solidFill>
                  <a:schemeClr val="dk1"/>
                </a:solidFill>
                <a:latin typeface="Candara" panose="020E0502030303020204" pitchFamily="34" charset="0"/>
              </a:rPr>
              <a:t>)</a:t>
            </a:r>
          </a:p>
          <a:p>
            <a:pPr marL="457200" lvl="1" indent="-114300">
              <a:lnSpc>
                <a:spcPct val="90000"/>
              </a:lnSpc>
              <a:buClr>
                <a:schemeClr val="dk1"/>
              </a:buClr>
              <a:buSzPct val="100000"/>
              <a:buFont typeface="Arial"/>
              <a:buChar char="•"/>
            </a:pPr>
            <a:r>
              <a:rPr lang="en-US" sz="2000" b="1" dirty="0">
                <a:solidFill>
                  <a:schemeClr val="dk1"/>
                </a:solidFill>
                <a:latin typeface="Candara" panose="020E0502030303020204" pitchFamily="34" charset="0"/>
              </a:rPr>
              <a:t> Largest IP datagram that can be assembled</a:t>
            </a:r>
          </a:p>
          <a:p>
            <a:pPr>
              <a:lnSpc>
                <a:spcPct val="90000"/>
              </a:lnSpc>
              <a:buClr>
                <a:schemeClr val="dk1"/>
              </a:buClr>
              <a:buSzPct val="100000"/>
              <a:buFont typeface="Arial"/>
              <a:buChar char="•"/>
            </a:pPr>
            <a:r>
              <a:rPr lang="en-US" sz="2000" dirty="0">
                <a:solidFill>
                  <a:schemeClr val="dk1"/>
                </a:solidFill>
                <a:latin typeface="Candara" panose="020E0502030303020204" pitchFamily="34" charset="0"/>
              </a:rPr>
              <a:t> Multiple instances of these objects </a:t>
            </a:r>
            <a:r>
              <a:rPr lang="en-US" sz="2000" dirty="0" smtClean="0">
                <a:solidFill>
                  <a:schemeClr val="dk1"/>
                </a:solidFill>
                <a:latin typeface="Candara" panose="020E0502030303020204" pitchFamily="34" charset="0"/>
              </a:rPr>
              <a:t>associated  </a:t>
            </a:r>
            <a:r>
              <a:rPr lang="en-US" sz="2000" dirty="0">
                <a:solidFill>
                  <a:schemeClr val="dk1"/>
                </a:solidFill>
                <a:latin typeface="Candara" panose="020E0502030303020204" pitchFamily="34" charset="0"/>
              </a:rPr>
              <a:t>with the node</a:t>
            </a:r>
          </a:p>
        </p:txBody>
      </p:sp>
      <p:cxnSp>
        <p:nvCxnSpPr>
          <p:cNvPr id="554" name="Shape 554"/>
          <p:cNvCxnSpPr/>
          <p:nvPr/>
        </p:nvCxnSpPr>
        <p:spPr>
          <a:xfrm>
            <a:off x="2923032" y="3148585"/>
            <a:ext cx="0" cy="304799"/>
          </a:xfrm>
          <a:prstGeom prst="straightConnector1">
            <a:avLst/>
          </a:prstGeom>
          <a:noFill/>
          <a:ln w="9525" cap="rnd" cmpd="sng">
            <a:solidFill>
              <a:schemeClr val="dk1"/>
            </a:solidFill>
            <a:prstDash val="solid"/>
            <a:miter/>
            <a:headEnd type="none" w="med" len="med"/>
            <a:tailEnd type="triangle" w="med" len="med"/>
          </a:ln>
        </p:spPr>
      </p:cxnSp>
      <p:sp>
        <p:nvSpPr>
          <p:cNvPr id="555" name="Shape 555"/>
          <p:cNvSpPr txBox="1"/>
          <p:nvPr/>
        </p:nvSpPr>
        <p:spPr>
          <a:xfrm>
            <a:off x="1932433" y="2691385"/>
            <a:ext cx="1847849" cy="366711"/>
          </a:xfrm>
          <a:prstGeom prst="rect">
            <a:avLst/>
          </a:prstGeom>
          <a:noFill/>
          <a:ln>
            <a:noFill/>
          </a:ln>
        </p:spPr>
        <p:txBody>
          <a:bodyPr lIns="91425" tIns="45700" rIns="91425" bIns="45700" anchor="t" anchorCtr="0">
            <a:noAutofit/>
          </a:bodyPr>
          <a:lstStyle/>
          <a:p>
            <a:pPr>
              <a:buClr>
                <a:schemeClr val="dk1"/>
              </a:buClr>
              <a:buSzPct val="25000"/>
            </a:pPr>
            <a:r>
              <a:rPr lang="en-US" sz="1800" dirty="0">
                <a:solidFill>
                  <a:schemeClr val="dk1"/>
                </a:solidFill>
                <a:latin typeface="Candara" panose="020E0502030303020204" pitchFamily="34" charset="0"/>
              </a:rPr>
              <a:t>Table of Objects</a:t>
            </a:r>
          </a:p>
        </p:txBody>
      </p:sp>
      <p:sp>
        <p:nvSpPr>
          <p:cNvPr id="556" name="Shape 556"/>
          <p:cNvSpPr txBox="1"/>
          <p:nvPr/>
        </p:nvSpPr>
        <p:spPr>
          <a:xfrm>
            <a:off x="2008632" y="3529585"/>
            <a:ext cx="1631950" cy="366711"/>
          </a:xfrm>
          <a:prstGeom prst="rect">
            <a:avLst/>
          </a:prstGeom>
          <a:noFill/>
          <a:ln>
            <a:noFill/>
          </a:ln>
        </p:spPr>
        <p:txBody>
          <a:bodyPr lIns="91425" tIns="45700" rIns="91425" bIns="45700" anchor="t" anchorCtr="0">
            <a:noAutofit/>
          </a:bodyPr>
          <a:lstStyle/>
          <a:p>
            <a:pPr>
              <a:buClr>
                <a:schemeClr val="dk1"/>
              </a:buClr>
              <a:buSzPct val="25000"/>
            </a:pPr>
            <a:r>
              <a:rPr lang="en-US" sz="1800" dirty="0">
                <a:solidFill>
                  <a:schemeClr val="dk1"/>
                </a:solidFill>
                <a:latin typeface="Candara" panose="020E0502030303020204" pitchFamily="34" charset="0"/>
              </a:rPr>
              <a:t>List of Objects</a:t>
            </a:r>
          </a:p>
        </p:txBody>
      </p:sp>
      <p:cxnSp>
        <p:nvCxnSpPr>
          <p:cNvPr id="557" name="Shape 557"/>
          <p:cNvCxnSpPr/>
          <p:nvPr/>
        </p:nvCxnSpPr>
        <p:spPr>
          <a:xfrm>
            <a:off x="2923032" y="3834385"/>
            <a:ext cx="0" cy="304799"/>
          </a:xfrm>
          <a:prstGeom prst="straightConnector1">
            <a:avLst/>
          </a:prstGeom>
          <a:noFill/>
          <a:ln w="9525" cap="rnd" cmpd="sng">
            <a:solidFill>
              <a:schemeClr val="dk1"/>
            </a:solidFill>
            <a:prstDash val="solid"/>
            <a:miter/>
            <a:headEnd type="none" w="med" len="med"/>
            <a:tailEnd type="triangle" w="med" len="med"/>
          </a:ln>
        </p:spPr>
      </p:cxnSp>
      <p:sp>
        <p:nvSpPr>
          <p:cNvPr id="558" name="Shape 558"/>
          <p:cNvSpPr txBox="1"/>
          <p:nvPr/>
        </p:nvSpPr>
        <p:spPr>
          <a:xfrm>
            <a:off x="2465832" y="4215385"/>
            <a:ext cx="958850" cy="366711"/>
          </a:xfrm>
          <a:prstGeom prst="rect">
            <a:avLst/>
          </a:prstGeom>
          <a:noFill/>
          <a:ln>
            <a:noFill/>
          </a:ln>
        </p:spPr>
        <p:txBody>
          <a:bodyPr lIns="91425" tIns="45700" rIns="91425" bIns="45700" anchor="t" anchorCtr="0">
            <a:noAutofit/>
          </a:bodyPr>
          <a:lstStyle/>
          <a:p>
            <a:pPr>
              <a:buClr>
                <a:schemeClr val="dk1"/>
              </a:buClr>
              <a:buSzPct val="25000"/>
            </a:pPr>
            <a:r>
              <a:rPr lang="en-US" sz="1800" dirty="0">
                <a:solidFill>
                  <a:schemeClr val="dk1"/>
                </a:solidFill>
                <a:latin typeface="Candara" panose="020E0502030303020204" pitchFamily="34" charset="0"/>
              </a:rPr>
              <a:t>Objects</a:t>
            </a:r>
          </a:p>
        </p:txBody>
      </p:sp>
      <p:cxnSp>
        <p:nvCxnSpPr>
          <p:cNvPr id="561" name="Shape 561"/>
          <p:cNvCxnSpPr/>
          <p:nvPr/>
        </p:nvCxnSpPr>
        <p:spPr>
          <a:xfrm>
            <a:off x="2980944"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62" name="Shape 56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563" name="Shape 563"/>
          <p:cNvCxnSpPr/>
          <p:nvPr/>
        </p:nvCxnSpPr>
        <p:spPr>
          <a:xfrm>
            <a:off x="484632" y="4748784"/>
            <a:ext cx="5638800" cy="0"/>
          </a:xfrm>
          <a:prstGeom prst="straightConnector1">
            <a:avLst/>
          </a:prstGeom>
          <a:noFill/>
          <a:ln w="12700" cap="rnd" cmpd="sng">
            <a:solidFill>
              <a:schemeClr val="dk1"/>
            </a:solidFill>
            <a:prstDash val="solid"/>
            <a:miter/>
            <a:headEnd type="none" w="med" len="med"/>
            <a:tailEnd type="none" w="med" len="med"/>
          </a:ln>
        </p:spPr>
      </p:cxnSp>
      <p:sp>
        <p:nvSpPr>
          <p:cNvPr id="564" name="Shape 564"/>
          <p:cNvSpPr txBox="1"/>
          <p:nvPr/>
        </p:nvSpPr>
        <p:spPr>
          <a:xfrm>
            <a:off x="-124968" y="4672584"/>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extLst>
      <p:ext uri="{BB962C8B-B14F-4D97-AF65-F5344CB8AC3E}">
        <p14:creationId xmlns:p14="http://schemas.microsoft.com/office/powerpoint/2010/main" val="2524095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cxnSp>
        <p:nvCxnSpPr>
          <p:cNvPr id="569" name="Shape 569"/>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70" name="Shape 57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71" name="Shape 571"/>
          <p:cNvSpPr txBox="1"/>
          <p:nvPr/>
        </p:nvSpPr>
        <p:spPr>
          <a:xfrm>
            <a:off x="3200400" y="457200"/>
            <a:ext cx="5638800" cy="954086"/>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Aggregate M.O. Macro:</a:t>
            </a:r>
          </a:p>
          <a:p>
            <a:pPr algn="ctr">
              <a:buClr>
                <a:schemeClr val="dk1"/>
              </a:buClr>
              <a:buSzPct val="25000"/>
            </a:pPr>
            <a:r>
              <a:rPr lang="en-US" sz="2800" b="1" dirty="0">
                <a:solidFill>
                  <a:srgbClr val="FFC000"/>
                </a:solidFill>
                <a:latin typeface="Candara" panose="020E0502030303020204" pitchFamily="34" charset="0"/>
              </a:rPr>
              <a:t>Table Object</a:t>
            </a:r>
          </a:p>
        </p:txBody>
      </p:sp>
      <p:pic>
        <p:nvPicPr>
          <p:cNvPr id="572" name="Shape 572"/>
          <p:cNvPicPr preferRelativeResize="0"/>
          <p:nvPr/>
        </p:nvPicPr>
        <p:blipFill rotWithShape="1">
          <a:blip r:embed="rId3">
            <a:alphaModFix/>
          </a:blip>
          <a:srcRect/>
          <a:stretch/>
        </p:blipFill>
        <p:spPr>
          <a:xfrm>
            <a:off x="3124201" y="1752600"/>
            <a:ext cx="5981699" cy="3054350"/>
          </a:xfrm>
          <a:prstGeom prst="rect">
            <a:avLst/>
          </a:prstGeom>
          <a:noFill/>
          <a:ln>
            <a:noFill/>
          </a:ln>
        </p:spPr>
      </p:pic>
      <p:sp>
        <p:nvSpPr>
          <p:cNvPr id="573" name="Shape 573"/>
          <p:cNvSpPr txBox="1"/>
          <p:nvPr/>
        </p:nvSpPr>
        <p:spPr>
          <a:xfrm>
            <a:off x="3108325" y="5040313"/>
            <a:ext cx="3841750" cy="1311275"/>
          </a:xfrm>
          <a:prstGeom prst="rect">
            <a:avLst/>
          </a:prstGeom>
          <a:noFill/>
          <a:ln>
            <a:noFill/>
          </a:ln>
        </p:spPr>
        <p:txBody>
          <a:bodyPr lIns="91425" tIns="45700" rIns="91425" bIns="45700" anchor="t" anchorCtr="0">
            <a:noAutofit/>
          </a:bodyPr>
          <a:lstStyle/>
          <a:p>
            <a:pPr>
              <a:buClr>
                <a:schemeClr val="dk1"/>
              </a:buClr>
              <a:buSzPct val="25000"/>
            </a:pPr>
            <a:r>
              <a:rPr lang="en-US" sz="2000" dirty="0" err="1">
                <a:solidFill>
                  <a:schemeClr val="dk1"/>
                </a:solidFill>
                <a:latin typeface="Candara" panose="020E0502030303020204" pitchFamily="34" charset="0"/>
              </a:rPr>
              <a:t>ipAddrTable</a:t>
            </a:r>
            <a:r>
              <a:rPr lang="en-US" sz="2000" dirty="0">
                <a:solidFill>
                  <a:schemeClr val="dk1"/>
                </a:solidFill>
                <a:latin typeface="Candara" panose="020E0502030303020204" pitchFamily="34" charset="0"/>
              </a:rPr>
              <a:t>	OBJECT-TYPE</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 {</a:t>
            </a:r>
            <a:r>
              <a:rPr lang="en-US" sz="2000" dirty="0" err="1">
                <a:solidFill>
                  <a:schemeClr val="dk1"/>
                </a:solidFill>
                <a:latin typeface="Candara" panose="020E0502030303020204" pitchFamily="34" charset="0"/>
              </a:rPr>
              <a:t>ip</a:t>
            </a:r>
            <a:r>
              <a:rPr lang="en-US" sz="2000" dirty="0">
                <a:solidFill>
                  <a:schemeClr val="dk1"/>
                </a:solidFill>
                <a:latin typeface="Candara" panose="020E0502030303020204" pitchFamily="34" charset="0"/>
              </a:rPr>
              <a:t> 20}</a:t>
            </a:r>
          </a:p>
          <a:p>
            <a:pPr>
              <a:buClr>
                <a:schemeClr val="dk1"/>
              </a:buClr>
              <a:buSzPct val="25000"/>
            </a:pPr>
            <a:r>
              <a:rPr lang="en-US" sz="2000" dirty="0" err="1">
                <a:solidFill>
                  <a:schemeClr val="dk1"/>
                </a:solidFill>
                <a:latin typeface="Candara" panose="020E0502030303020204" pitchFamily="34" charset="0"/>
              </a:rPr>
              <a:t>ipAddrEntry</a:t>
            </a:r>
            <a:r>
              <a:rPr lang="en-US" sz="2000" dirty="0">
                <a:solidFill>
                  <a:schemeClr val="dk1"/>
                </a:solidFill>
                <a:latin typeface="Candara" panose="020E0502030303020204" pitchFamily="34" charset="0"/>
              </a:rPr>
              <a:t>	 OBJECT-TYPE</a:t>
            </a:r>
          </a:p>
          <a:p>
            <a:pPr>
              <a:buClr>
                <a:schemeClr val="dk1"/>
              </a:buClr>
              <a:buSzPct val="25000"/>
            </a:pPr>
            <a:r>
              <a:rPr lang="en-US" sz="2000" dirty="0">
                <a:solidFill>
                  <a:schemeClr val="dk1"/>
                </a:solidFill>
                <a:latin typeface="Candara" panose="020E0502030303020204" pitchFamily="34" charset="0"/>
              </a:rPr>
              <a:t>	::= {</a:t>
            </a:r>
            <a:r>
              <a:rPr lang="en-US" sz="2000" dirty="0" err="1">
                <a:solidFill>
                  <a:schemeClr val="dk1"/>
                </a:solidFill>
                <a:latin typeface="Candara" panose="020E0502030303020204" pitchFamily="34" charset="0"/>
              </a:rPr>
              <a:t>ipAddrTable</a:t>
            </a:r>
            <a:r>
              <a:rPr lang="en-US" sz="2000" dirty="0">
                <a:solidFill>
                  <a:schemeClr val="dk1"/>
                </a:solidFill>
                <a:latin typeface="Candara" panose="020E0502030303020204" pitchFamily="34" charset="0"/>
              </a:rPr>
              <a:t> 1}	</a:t>
            </a:r>
          </a:p>
        </p:txBody>
      </p:sp>
      <p:sp>
        <p:nvSpPr>
          <p:cNvPr id="574" name="Shape 574"/>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75" name="Shape 575"/>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576" name="Shape 57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77" name="Shape 57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581"/>
        <p:cNvGrpSpPr/>
        <p:nvPr/>
      </p:nvGrpSpPr>
      <p:grpSpPr>
        <a:xfrm>
          <a:off x="0" y="0"/>
          <a:ext cx="0" cy="0"/>
          <a:chOff x="0" y="0"/>
          <a:chExt cx="0" cy="0"/>
        </a:xfrm>
      </p:grpSpPr>
      <p:cxnSp>
        <p:nvCxnSpPr>
          <p:cNvPr id="582" name="Shape 58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83" name="Shape 58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84" name="Shape 584"/>
          <p:cNvSpPr txBox="1"/>
          <p:nvPr/>
        </p:nvSpPr>
        <p:spPr>
          <a:xfrm>
            <a:off x="3200400" y="457200"/>
            <a:ext cx="5638800"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Aggregate M.O. Macro:</a:t>
            </a:r>
          </a:p>
          <a:p>
            <a:pPr algn="ctr">
              <a:buClr>
                <a:schemeClr val="dk1"/>
              </a:buClr>
              <a:buSzPct val="25000"/>
            </a:pPr>
            <a:r>
              <a:rPr lang="en-US" sz="2800" b="1" dirty="0">
                <a:solidFill>
                  <a:srgbClr val="FFC000"/>
                </a:solidFill>
                <a:latin typeface="Candara" panose="020E0502030303020204" pitchFamily="34" charset="0"/>
              </a:rPr>
              <a:t>Entry Object</a:t>
            </a:r>
          </a:p>
        </p:txBody>
      </p:sp>
      <p:pic>
        <p:nvPicPr>
          <p:cNvPr id="585" name="Shape 585"/>
          <p:cNvPicPr preferRelativeResize="0"/>
          <p:nvPr/>
        </p:nvPicPr>
        <p:blipFill rotWithShape="1">
          <a:blip r:embed="rId3">
            <a:alphaModFix/>
          </a:blip>
          <a:srcRect/>
          <a:stretch/>
        </p:blipFill>
        <p:spPr>
          <a:xfrm>
            <a:off x="3359150" y="1447801"/>
            <a:ext cx="5375274" cy="5287961"/>
          </a:xfrm>
          <a:prstGeom prst="rect">
            <a:avLst/>
          </a:prstGeom>
          <a:noFill/>
          <a:ln>
            <a:noFill/>
          </a:ln>
        </p:spPr>
      </p:pic>
      <p:sp>
        <p:nvSpPr>
          <p:cNvPr id="586" name="Shape 586"/>
          <p:cNvSpPr txBox="1"/>
          <p:nvPr/>
        </p:nvSpPr>
        <p:spPr>
          <a:xfrm>
            <a:off x="1873771" y="7239000"/>
            <a:ext cx="9923488" cy="100806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70C0"/>
                </a:solidFill>
                <a:latin typeface="Candara" panose="020E0502030303020204" pitchFamily="34" charset="0"/>
              </a:rPr>
              <a:t>Index</a:t>
            </a:r>
            <a:r>
              <a:rPr lang="en-US" sz="2000" dirty="0">
                <a:solidFill>
                  <a:schemeClr val="dk1"/>
                </a:solidFill>
                <a:latin typeface="Candara" panose="020E0502030303020204" pitchFamily="34" charset="0"/>
              </a:rPr>
              <a:t> </a:t>
            </a:r>
            <a:r>
              <a:rPr lang="en-US" sz="2000" b="1" i="1" dirty="0">
                <a:solidFill>
                  <a:schemeClr val="dk1"/>
                </a:solidFill>
                <a:latin typeface="Candara" panose="020E0502030303020204" pitchFamily="34" charset="0"/>
              </a:rPr>
              <a:t>ipAdEntAddr</a:t>
            </a:r>
            <a:r>
              <a:rPr lang="en-US" sz="2000" dirty="0">
                <a:solidFill>
                  <a:schemeClr val="dk1"/>
                </a:solidFill>
                <a:latin typeface="Candara" panose="020E0502030303020204" pitchFamily="34" charset="0"/>
              </a:rPr>
              <a:t> uniquely identifies an instance</a:t>
            </a:r>
          </a:p>
          <a:p>
            <a:pPr>
              <a:buClr>
                <a:schemeClr val="dk1"/>
              </a:buClr>
              <a:buSzPct val="100000"/>
              <a:buFont typeface="Arial"/>
              <a:buChar char="•"/>
            </a:pPr>
            <a:r>
              <a:rPr lang="en-US" sz="2000" dirty="0">
                <a:solidFill>
                  <a:schemeClr val="dk1"/>
                </a:solidFill>
                <a:latin typeface="Candara" panose="020E0502030303020204" pitchFamily="34" charset="0"/>
              </a:rPr>
              <a:t> May require more than one object in the instance </a:t>
            </a:r>
            <a:r>
              <a:rPr lang="en-US" sz="2000" dirty="0" smtClean="0">
                <a:solidFill>
                  <a:schemeClr val="dk1"/>
                </a:solidFill>
                <a:latin typeface="Candara" panose="020E0502030303020204" pitchFamily="34" charset="0"/>
              </a:rPr>
              <a:t>to  </a:t>
            </a:r>
            <a:r>
              <a:rPr lang="en-US" sz="2000" dirty="0">
                <a:solidFill>
                  <a:schemeClr val="dk1"/>
                </a:solidFill>
                <a:latin typeface="Candara" panose="020E0502030303020204" pitchFamily="34" charset="0"/>
              </a:rPr>
              <a:t>uniquely identify it</a:t>
            </a:r>
          </a:p>
        </p:txBody>
      </p:sp>
      <p:sp>
        <p:nvSpPr>
          <p:cNvPr id="587" name="Shape 58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588" name="Shape 58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589" name="Shape 58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590" name="Shape 59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591" name="Shape 591"/>
          <p:cNvCxnSpPr/>
          <p:nvPr/>
        </p:nvCxnSpPr>
        <p:spPr>
          <a:xfrm>
            <a:off x="3276600" y="6934200"/>
            <a:ext cx="5638800" cy="0"/>
          </a:xfrm>
          <a:prstGeom prst="straightConnector1">
            <a:avLst/>
          </a:prstGeom>
          <a:noFill/>
          <a:ln w="12700" cap="rnd" cmpd="sng">
            <a:solidFill>
              <a:schemeClr val="dk1"/>
            </a:solidFill>
            <a:prstDash val="solid"/>
            <a:miter/>
            <a:headEnd type="none" w="med" len="med"/>
            <a:tailEnd type="none" w="med" len="med"/>
          </a:ln>
        </p:spPr>
      </p:cxnSp>
      <p:sp>
        <p:nvSpPr>
          <p:cNvPr id="592" name="Shape 592"/>
          <p:cNvSpPr txBox="1"/>
          <p:nvPr/>
        </p:nvSpPr>
        <p:spPr>
          <a:xfrm>
            <a:off x="2667000" y="6858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596"/>
        <p:cNvGrpSpPr/>
        <p:nvPr/>
      </p:nvGrpSpPr>
      <p:grpSpPr>
        <a:xfrm>
          <a:off x="0" y="0"/>
          <a:ext cx="0" cy="0"/>
          <a:chOff x="0" y="0"/>
          <a:chExt cx="0" cy="0"/>
        </a:xfrm>
      </p:grpSpPr>
      <p:cxnSp>
        <p:nvCxnSpPr>
          <p:cNvPr id="597" name="Shape 59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598" name="Shape 59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599" name="Shape 599"/>
          <p:cNvSpPr txBox="1"/>
          <p:nvPr/>
        </p:nvSpPr>
        <p:spPr>
          <a:xfrm>
            <a:off x="3200400" y="457200"/>
            <a:ext cx="5638800"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Aggregate M.O. Macro:</a:t>
            </a:r>
          </a:p>
          <a:p>
            <a:pPr algn="ctr">
              <a:buClr>
                <a:schemeClr val="dk1"/>
              </a:buClr>
              <a:buSzPct val="25000"/>
            </a:pPr>
            <a:r>
              <a:rPr lang="en-US" sz="2800" b="1" dirty="0">
                <a:solidFill>
                  <a:srgbClr val="FFC000"/>
                </a:solidFill>
                <a:latin typeface="Candara" panose="020E0502030303020204" pitchFamily="34" charset="0"/>
              </a:rPr>
              <a:t>Columnar Objects</a:t>
            </a:r>
          </a:p>
        </p:txBody>
      </p:sp>
      <p:pic>
        <p:nvPicPr>
          <p:cNvPr id="600" name="Shape 600"/>
          <p:cNvPicPr preferRelativeResize="0"/>
          <p:nvPr/>
        </p:nvPicPr>
        <p:blipFill rotWithShape="1">
          <a:blip r:embed="rId3">
            <a:alphaModFix/>
          </a:blip>
          <a:srcRect/>
          <a:stretch/>
        </p:blipFill>
        <p:spPr>
          <a:xfrm>
            <a:off x="3200400" y="1447801"/>
            <a:ext cx="5484812" cy="2101849"/>
          </a:xfrm>
          <a:prstGeom prst="rect">
            <a:avLst/>
          </a:prstGeom>
          <a:noFill/>
          <a:ln>
            <a:noFill/>
          </a:ln>
        </p:spPr>
      </p:pic>
      <p:pic>
        <p:nvPicPr>
          <p:cNvPr id="601" name="Shape 601"/>
          <p:cNvPicPr preferRelativeResize="0"/>
          <p:nvPr/>
        </p:nvPicPr>
        <p:blipFill rotWithShape="1">
          <a:blip r:embed="rId4">
            <a:alphaModFix/>
          </a:blip>
          <a:srcRect/>
          <a:stretch/>
        </p:blipFill>
        <p:spPr>
          <a:xfrm>
            <a:off x="3076575" y="3843338"/>
            <a:ext cx="5848350" cy="2365375"/>
          </a:xfrm>
          <a:prstGeom prst="rect">
            <a:avLst/>
          </a:prstGeom>
          <a:noFill/>
          <a:ln>
            <a:noFill/>
          </a:ln>
        </p:spPr>
      </p:pic>
      <p:sp>
        <p:nvSpPr>
          <p:cNvPr id="602" name="Shape 60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03" name="Shape 60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04" name="Shape 60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05" name="Shape 60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06" name="Shape 606"/>
          <p:cNvCxnSpPr/>
          <p:nvPr/>
        </p:nvCxnSpPr>
        <p:spPr>
          <a:xfrm>
            <a:off x="3276600" y="6172200"/>
            <a:ext cx="5638800" cy="0"/>
          </a:xfrm>
          <a:prstGeom prst="straightConnector1">
            <a:avLst/>
          </a:prstGeom>
          <a:noFill/>
          <a:ln w="12700" cap="rnd" cmpd="sng">
            <a:solidFill>
              <a:schemeClr val="dk1"/>
            </a:solidFill>
            <a:prstDash val="solid"/>
            <a:miter/>
            <a:headEnd type="none" w="med" len="med"/>
            <a:tailEnd type="none" w="med" len="med"/>
          </a:ln>
        </p:spPr>
      </p:cxnSp>
      <p:sp>
        <p:nvSpPr>
          <p:cNvPr id="607" name="Shape 607"/>
          <p:cNvSpPr txBox="1"/>
          <p:nvPr/>
        </p:nvSpPr>
        <p:spPr>
          <a:xfrm>
            <a:off x="2667000" y="6096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359764" y="6970427"/>
            <a:ext cx="11632367" cy="707886"/>
          </a:xfrm>
          <a:prstGeom prst="rect">
            <a:avLst/>
          </a:prstGeom>
          <a:noFill/>
        </p:spPr>
        <p:txBody>
          <a:bodyPr wrap="square" rtlCol="1">
            <a:spAutoFit/>
          </a:bodyPr>
          <a:lstStyle/>
          <a:p>
            <a:r>
              <a:rPr lang="en-US" sz="2000" dirty="0">
                <a:latin typeface="Candara" panose="020E0502030303020204" pitchFamily="34" charset="0"/>
              </a:rPr>
              <a:t>The </a:t>
            </a:r>
            <a:r>
              <a:rPr lang="en-US" sz="2000" b="1" dirty="0">
                <a:latin typeface="Candara" panose="020E0502030303020204" pitchFamily="34" charset="0"/>
              </a:rPr>
              <a:t>REFERENCE</a:t>
            </a:r>
            <a:r>
              <a:rPr lang="en-US" sz="2000" dirty="0">
                <a:latin typeface="Candara" panose="020E0502030303020204" pitchFamily="34" charset="0"/>
              </a:rPr>
              <a:t> </a:t>
            </a:r>
            <a:r>
              <a:rPr lang="en-US" sz="2000" b="1" dirty="0">
                <a:latin typeface="Candara" panose="020E0502030303020204" pitchFamily="34" charset="0"/>
              </a:rPr>
              <a:t>clause</a:t>
            </a:r>
            <a:r>
              <a:rPr lang="en-US" sz="2000" dirty="0">
                <a:latin typeface="Candara" panose="020E0502030303020204" pitchFamily="34" charset="0"/>
              </a:rPr>
              <a:t> </a:t>
            </a:r>
            <a:r>
              <a:rPr lang="en-US" sz="2000" dirty="0" smtClean="0">
                <a:latin typeface="Candara" panose="020E0502030303020204" pitchFamily="34" charset="0"/>
              </a:rPr>
              <a:t>is a </a:t>
            </a:r>
            <a:r>
              <a:rPr lang="en-US" sz="2000" dirty="0">
                <a:latin typeface="Candara" panose="020E0502030303020204" pitchFamily="34" charset="0"/>
              </a:rPr>
              <a:t>textual reference to the document from which the object is being mapped. The </a:t>
            </a:r>
            <a:r>
              <a:rPr lang="en-US" sz="2000" b="1" dirty="0">
                <a:latin typeface="Candara" panose="020E0502030303020204" pitchFamily="34" charset="0"/>
              </a:rPr>
              <a:t>INDEX clause </a:t>
            </a:r>
            <a:r>
              <a:rPr lang="en-US" sz="2000" dirty="0">
                <a:latin typeface="Candara" panose="020E0502030303020204" pitchFamily="34" charset="0"/>
              </a:rPr>
              <a:t>is </a:t>
            </a:r>
            <a:r>
              <a:rPr lang="en-US" sz="2000" dirty="0" smtClean="0">
                <a:latin typeface="Candara" panose="020E0502030303020204" pitchFamily="34" charset="0"/>
              </a:rPr>
              <a:t>the columnar </a:t>
            </a:r>
            <a:r>
              <a:rPr lang="en-US" sz="2000" dirty="0">
                <a:latin typeface="Candara" panose="020E0502030303020204" pitchFamily="34" charset="0"/>
              </a:rPr>
              <a:t>object </a:t>
            </a:r>
            <a:r>
              <a:rPr lang="en-US" sz="2000" dirty="0" smtClean="0">
                <a:latin typeface="Candara" panose="020E0502030303020204" pitchFamily="34" charset="0"/>
              </a:rPr>
              <a:t>identifier. </a:t>
            </a:r>
            <a:r>
              <a:rPr lang="en-US" sz="2000" b="1" dirty="0" smtClean="0">
                <a:latin typeface="Candara" panose="020E0502030303020204" pitchFamily="34" charset="0"/>
              </a:rPr>
              <a:t>DEFVAL</a:t>
            </a:r>
            <a:r>
              <a:rPr lang="en-US" sz="2000" dirty="0" smtClean="0">
                <a:latin typeface="Candara" panose="020E0502030303020204" pitchFamily="34" charset="0"/>
              </a:rPr>
              <a:t> </a:t>
            </a:r>
            <a:r>
              <a:rPr lang="en-US" sz="2000" dirty="0">
                <a:latin typeface="Candara" panose="020E0502030303020204" pitchFamily="34" charset="0"/>
              </a:rPr>
              <a:t>is the default value to the object, </a:t>
            </a:r>
            <a:r>
              <a:rPr lang="en-US" sz="2000" dirty="0" smtClean="0">
                <a:latin typeface="Candara" panose="020E0502030303020204" pitchFamily="34" charset="0"/>
              </a:rPr>
              <a:t>if applicable</a:t>
            </a:r>
            <a:r>
              <a:rPr lang="en-US" sz="2000" dirty="0">
                <a:latin typeface="Candara" panose="020E0502030303020204" pitchFamily="34" charset="0"/>
              </a:rPr>
              <a:t>.</a:t>
            </a:r>
            <a:endParaRPr lang="ar-SA" sz="2000" dirty="0">
              <a:latin typeface="Candara" panose="020E0502030303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611"/>
        <p:cNvGrpSpPr/>
        <p:nvPr/>
      </p:nvGrpSpPr>
      <p:grpSpPr>
        <a:xfrm>
          <a:off x="0" y="0"/>
          <a:ext cx="0" cy="0"/>
          <a:chOff x="0" y="0"/>
          <a:chExt cx="0" cy="0"/>
        </a:xfrm>
      </p:grpSpPr>
      <p:cxnSp>
        <p:nvCxnSpPr>
          <p:cNvPr id="612" name="Shape 612"/>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13" name="Shape 61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14" name="Shape 614"/>
          <p:cNvSpPr txBox="1"/>
          <p:nvPr/>
        </p:nvSpPr>
        <p:spPr>
          <a:xfrm>
            <a:off x="3200400" y="457200"/>
            <a:ext cx="5638800"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Tabular Representation of</a:t>
            </a:r>
          </a:p>
          <a:p>
            <a:pPr algn="ctr">
              <a:buClr>
                <a:schemeClr val="dk1"/>
              </a:buClr>
              <a:buSzPct val="25000"/>
            </a:pPr>
            <a:r>
              <a:rPr lang="en-US" sz="2800" b="1" dirty="0">
                <a:solidFill>
                  <a:srgbClr val="0070C0"/>
                </a:solidFill>
                <a:latin typeface="Candara" panose="020E0502030303020204" pitchFamily="34" charset="0"/>
              </a:rPr>
              <a:t>Aggregate Object</a:t>
            </a:r>
          </a:p>
        </p:txBody>
      </p:sp>
      <p:pic>
        <p:nvPicPr>
          <p:cNvPr id="615" name="Shape 615"/>
          <p:cNvPicPr preferRelativeResize="0"/>
          <p:nvPr/>
        </p:nvPicPr>
        <p:blipFill rotWithShape="1">
          <a:blip r:embed="rId3">
            <a:alphaModFix/>
          </a:blip>
          <a:srcRect/>
          <a:stretch/>
        </p:blipFill>
        <p:spPr>
          <a:xfrm>
            <a:off x="3279775" y="1676401"/>
            <a:ext cx="5597524" cy="2566987"/>
          </a:xfrm>
          <a:prstGeom prst="rect">
            <a:avLst/>
          </a:prstGeom>
          <a:noFill/>
          <a:ln>
            <a:noFill/>
          </a:ln>
        </p:spPr>
      </p:pic>
      <p:sp>
        <p:nvSpPr>
          <p:cNvPr id="616" name="Shape 616"/>
          <p:cNvSpPr txBox="1"/>
          <p:nvPr/>
        </p:nvSpPr>
        <p:spPr>
          <a:xfrm>
            <a:off x="344774" y="4876802"/>
            <a:ext cx="11362544" cy="180881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The objects </a:t>
            </a:r>
            <a:r>
              <a:rPr lang="en-US" sz="2000" b="1" i="1" dirty="0">
                <a:solidFill>
                  <a:schemeClr val="dk1"/>
                </a:solidFill>
                <a:latin typeface="Candara" panose="020E0502030303020204" pitchFamily="34" charset="0"/>
              </a:rPr>
              <a:t>TABLE </a:t>
            </a:r>
            <a:r>
              <a:rPr lang="en-US" sz="2000" i="1" dirty="0">
                <a:solidFill>
                  <a:schemeClr val="dk1"/>
                </a:solidFill>
                <a:latin typeface="Candara" panose="020E0502030303020204" pitchFamily="34" charset="0"/>
              </a:rPr>
              <a:t>T</a:t>
            </a:r>
            <a:r>
              <a:rPr lang="en-US" sz="2000" dirty="0">
                <a:solidFill>
                  <a:schemeClr val="dk1"/>
                </a:solidFill>
                <a:latin typeface="Candara" panose="020E0502030303020204" pitchFamily="34" charset="0"/>
              </a:rPr>
              <a:t> and </a:t>
            </a:r>
            <a:r>
              <a:rPr lang="en-US" sz="2000" b="1" i="1" dirty="0">
                <a:solidFill>
                  <a:schemeClr val="dk1"/>
                </a:solidFill>
                <a:latin typeface="Candara" panose="020E0502030303020204" pitchFamily="34" charset="0"/>
              </a:rPr>
              <a:t>ENTRY </a:t>
            </a:r>
            <a:r>
              <a:rPr lang="en-US" sz="2000" i="1" dirty="0">
                <a:solidFill>
                  <a:schemeClr val="dk1"/>
                </a:solidFill>
                <a:latin typeface="Candara" panose="020E0502030303020204" pitchFamily="34" charset="0"/>
              </a:rPr>
              <a:t>E</a:t>
            </a:r>
            <a:r>
              <a:rPr lang="en-US" sz="2000" dirty="0">
                <a:solidFill>
                  <a:schemeClr val="dk1"/>
                </a:solidFill>
                <a:latin typeface="Candara" panose="020E0502030303020204" pitchFamily="34" charset="0"/>
              </a:rPr>
              <a:t> are </a:t>
            </a:r>
            <a:r>
              <a:rPr lang="en-US" sz="2000" b="1" dirty="0" smtClean="0">
                <a:solidFill>
                  <a:schemeClr val="dk1"/>
                </a:solidFill>
                <a:latin typeface="Candara" panose="020E0502030303020204" pitchFamily="34" charset="0"/>
              </a:rPr>
              <a:t>objects  </a:t>
            </a:r>
            <a:r>
              <a:rPr lang="en-US" sz="2000" dirty="0">
                <a:solidFill>
                  <a:schemeClr val="dk1"/>
                </a:solidFill>
                <a:latin typeface="Candara" panose="020E0502030303020204" pitchFamily="34" charset="0"/>
              </a:rPr>
              <a:t>that are </a:t>
            </a:r>
            <a:r>
              <a:rPr lang="en-US" sz="2000" b="1" dirty="0">
                <a:solidFill>
                  <a:schemeClr val="dk1"/>
                </a:solidFill>
                <a:latin typeface="Candara" panose="020E0502030303020204" pitchFamily="34" charset="0"/>
              </a:rPr>
              <a:t>logical objects</a:t>
            </a:r>
            <a:r>
              <a:rPr lang="en-US" sz="2000" dirty="0">
                <a:solidFill>
                  <a:schemeClr val="dk1"/>
                </a:solidFill>
                <a:latin typeface="Candara" panose="020E0502030303020204" pitchFamily="34" charset="0"/>
              </a:rPr>
              <a:t>.  They define </a:t>
            </a:r>
            <a:r>
              <a:rPr lang="en-US" sz="2000" dirty="0" smtClean="0">
                <a:solidFill>
                  <a:schemeClr val="dk1"/>
                </a:solidFill>
                <a:latin typeface="Candara" panose="020E0502030303020204" pitchFamily="34" charset="0"/>
              </a:rPr>
              <a:t>the  </a:t>
            </a:r>
            <a:r>
              <a:rPr lang="en-US" sz="2000" b="1" dirty="0">
                <a:solidFill>
                  <a:schemeClr val="dk1"/>
                </a:solidFill>
                <a:latin typeface="Candara" panose="020E0502030303020204" pitchFamily="34" charset="0"/>
              </a:rPr>
              <a:t>grouping </a:t>
            </a:r>
            <a:r>
              <a:rPr lang="en-US" sz="2000" dirty="0">
                <a:solidFill>
                  <a:schemeClr val="dk1"/>
                </a:solidFill>
                <a:latin typeface="Candara" panose="020E0502030303020204" pitchFamily="34" charset="0"/>
              </a:rPr>
              <a:t>and are </a:t>
            </a:r>
            <a:r>
              <a:rPr lang="en-US" sz="2000" b="1" dirty="0">
                <a:solidFill>
                  <a:schemeClr val="dk1"/>
                </a:solidFill>
                <a:latin typeface="Candara" panose="020E0502030303020204" pitchFamily="34" charset="0"/>
              </a:rPr>
              <a:t>not accessible</a:t>
            </a:r>
            <a:r>
              <a:rPr lang="en-US" sz="2000" dirty="0">
                <a:solidFill>
                  <a:schemeClr val="dk1"/>
                </a:solidFill>
                <a:latin typeface="Candara" panose="020E0502030303020204" pitchFamily="34" charset="0"/>
              </a:rPr>
              <a:t>.</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Columnar objects</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are </a:t>
            </a:r>
            <a:r>
              <a:rPr lang="en-US" sz="2000" b="1" dirty="0">
                <a:solidFill>
                  <a:schemeClr val="dk1"/>
                </a:solidFill>
                <a:latin typeface="Candara" panose="020E0502030303020204" pitchFamily="34" charset="0"/>
              </a:rPr>
              <a:t>objects</a:t>
            </a:r>
            <a:r>
              <a:rPr lang="en-US" sz="2000" dirty="0">
                <a:solidFill>
                  <a:schemeClr val="dk1"/>
                </a:solidFill>
                <a:latin typeface="Candara" panose="020E0502030303020204" pitchFamily="34" charset="0"/>
              </a:rPr>
              <a:t> that represent the </a:t>
            </a:r>
            <a:r>
              <a:rPr lang="en-US" sz="2000" dirty="0" smtClean="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attributes</a:t>
            </a:r>
            <a:r>
              <a:rPr lang="en-US" sz="2000" dirty="0">
                <a:solidFill>
                  <a:schemeClr val="dk1"/>
                </a:solidFill>
                <a:latin typeface="Candara" panose="020E0502030303020204" pitchFamily="34" charset="0"/>
              </a:rPr>
              <a:t> and hence are accessible.</a:t>
            </a:r>
          </a:p>
          <a:p>
            <a:pPr>
              <a:buClr>
                <a:schemeClr val="dk1"/>
              </a:buClr>
              <a:buSzPct val="100000"/>
              <a:buFont typeface="Arial"/>
              <a:buChar char="•"/>
            </a:pPr>
            <a:r>
              <a:rPr lang="en-US" sz="2000" dirty="0">
                <a:solidFill>
                  <a:schemeClr val="dk1"/>
                </a:solidFill>
                <a:latin typeface="Candara" panose="020E0502030303020204" pitchFamily="34" charset="0"/>
              </a:rPr>
              <a:t> Each instance of </a:t>
            </a:r>
            <a:r>
              <a:rPr lang="en-US" sz="2000" i="1" dirty="0">
                <a:solidFill>
                  <a:schemeClr val="dk1"/>
                </a:solidFill>
                <a:latin typeface="Candara" panose="020E0502030303020204" pitchFamily="34" charset="0"/>
              </a:rPr>
              <a:t>E</a:t>
            </a:r>
            <a:r>
              <a:rPr lang="en-US" sz="2000" dirty="0">
                <a:solidFill>
                  <a:schemeClr val="dk1"/>
                </a:solidFill>
                <a:latin typeface="Candara" panose="020E0502030303020204" pitchFamily="34" charset="0"/>
              </a:rPr>
              <a:t> is a row of columnar </a:t>
            </a:r>
            <a:r>
              <a:rPr lang="en-US" sz="2000" dirty="0" smtClean="0">
                <a:solidFill>
                  <a:schemeClr val="dk1"/>
                </a:solidFill>
                <a:latin typeface="Candara" panose="020E0502030303020204" pitchFamily="34" charset="0"/>
              </a:rPr>
              <a:t>objects  </a:t>
            </a:r>
            <a:r>
              <a:rPr lang="en-US" sz="2000" dirty="0">
                <a:solidFill>
                  <a:schemeClr val="dk1"/>
                </a:solidFill>
                <a:latin typeface="Candara" panose="020E0502030303020204" pitchFamily="34" charset="0"/>
              </a:rPr>
              <a:t>1 through 5.</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Multiple instances </a:t>
            </a:r>
            <a:r>
              <a:rPr lang="en-US" sz="2000" dirty="0">
                <a:solidFill>
                  <a:schemeClr val="dk1"/>
                </a:solidFill>
                <a:latin typeface="Candara" panose="020E0502030303020204" pitchFamily="34" charset="0"/>
              </a:rPr>
              <a:t>of </a:t>
            </a:r>
            <a:r>
              <a:rPr lang="en-US" sz="2000" i="1" dirty="0">
                <a:solidFill>
                  <a:schemeClr val="dk1"/>
                </a:solidFill>
                <a:latin typeface="Candara" panose="020E0502030303020204" pitchFamily="34" charset="0"/>
              </a:rPr>
              <a:t>E</a:t>
            </a:r>
            <a:r>
              <a:rPr lang="en-US" sz="2000" dirty="0">
                <a:solidFill>
                  <a:schemeClr val="dk1"/>
                </a:solidFill>
                <a:latin typeface="Candara" panose="020E0502030303020204" pitchFamily="34" charset="0"/>
              </a:rPr>
              <a:t> are </a:t>
            </a:r>
            <a:r>
              <a:rPr lang="en-US" sz="2000" b="1" dirty="0">
                <a:solidFill>
                  <a:schemeClr val="dk1"/>
                </a:solidFill>
                <a:latin typeface="Candara" panose="020E0502030303020204" pitchFamily="34" charset="0"/>
              </a:rPr>
              <a:t>represented </a:t>
            </a:r>
            <a:r>
              <a:rPr lang="en-US" sz="2000" dirty="0" smtClean="0">
                <a:solidFill>
                  <a:schemeClr val="dk1"/>
                </a:solidFill>
                <a:latin typeface="Candara" panose="020E0502030303020204" pitchFamily="34" charset="0"/>
              </a:rPr>
              <a:t>by  </a:t>
            </a:r>
            <a:r>
              <a:rPr lang="en-US" sz="2000" b="1" dirty="0">
                <a:solidFill>
                  <a:schemeClr val="dk1"/>
                </a:solidFill>
                <a:latin typeface="Candara" panose="020E0502030303020204" pitchFamily="34" charset="0"/>
              </a:rPr>
              <a:t>multiple rows</a:t>
            </a:r>
            <a:r>
              <a:rPr lang="en-US" sz="2000" dirty="0">
                <a:solidFill>
                  <a:schemeClr val="dk1"/>
                </a:solidFill>
                <a:latin typeface="Candara" panose="020E0502030303020204" pitchFamily="34" charset="0"/>
              </a:rPr>
              <a:t>.</a:t>
            </a:r>
          </a:p>
        </p:txBody>
      </p:sp>
      <p:sp>
        <p:nvSpPr>
          <p:cNvPr id="617" name="Shape 617"/>
          <p:cNvSpPr txBox="1"/>
          <p:nvPr/>
        </p:nvSpPr>
        <p:spPr>
          <a:xfrm>
            <a:off x="4465637" y="8458201"/>
            <a:ext cx="3330575" cy="461961"/>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18" name="Shape 61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19" name="Shape 61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20" name="Shape 62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21" name="Shape 621"/>
          <p:cNvCxnSpPr/>
          <p:nvPr/>
        </p:nvCxnSpPr>
        <p:spPr>
          <a:xfrm>
            <a:off x="3276600" y="4572000"/>
            <a:ext cx="5638800" cy="0"/>
          </a:xfrm>
          <a:prstGeom prst="straightConnector1">
            <a:avLst/>
          </a:prstGeom>
          <a:noFill/>
          <a:ln w="12700" cap="rnd" cmpd="sng">
            <a:solidFill>
              <a:schemeClr val="dk1"/>
            </a:solidFill>
            <a:prstDash val="solid"/>
            <a:miter/>
            <a:headEnd type="none" w="med" len="med"/>
            <a:tailEnd type="none" w="med" len="med"/>
          </a:ln>
        </p:spPr>
      </p:cxnSp>
      <p:sp>
        <p:nvSpPr>
          <p:cNvPr id="622" name="Shape 622"/>
          <p:cNvSpPr txBox="1"/>
          <p:nvPr/>
        </p:nvSpPr>
        <p:spPr>
          <a:xfrm>
            <a:off x="2667000" y="4495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cxnSp>
        <p:nvCxnSpPr>
          <p:cNvPr id="627" name="Shape 62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29" name="Shape 629"/>
          <p:cNvSpPr txBox="1"/>
          <p:nvPr/>
        </p:nvSpPr>
        <p:spPr>
          <a:xfrm>
            <a:off x="3560165" y="562132"/>
            <a:ext cx="5714999"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Tabular Representation of</a:t>
            </a:r>
          </a:p>
          <a:p>
            <a:pPr algn="ctr">
              <a:buClr>
                <a:schemeClr val="dk1"/>
              </a:buClr>
              <a:buSzPct val="25000"/>
            </a:pPr>
            <a:r>
              <a:rPr lang="en-US" sz="2800" b="1" dirty="0">
                <a:solidFill>
                  <a:srgbClr val="0070C0"/>
                </a:solidFill>
                <a:latin typeface="Candara" panose="020E0502030303020204" pitchFamily="34" charset="0"/>
              </a:rPr>
              <a:t>Aggregate Object (cont.)</a:t>
            </a:r>
          </a:p>
        </p:txBody>
      </p:sp>
      <p:pic>
        <p:nvPicPr>
          <p:cNvPr id="630" name="Shape 630"/>
          <p:cNvPicPr preferRelativeResize="0"/>
          <p:nvPr/>
        </p:nvPicPr>
        <p:blipFill rotWithShape="1">
          <a:blip r:embed="rId3">
            <a:alphaModFix/>
          </a:blip>
          <a:srcRect/>
          <a:stretch/>
        </p:blipFill>
        <p:spPr>
          <a:xfrm>
            <a:off x="353519" y="699541"/>
            <a:ext cx="5641975" cy="4781550"/>
          </a:xfrm>
          <a:prstGeom prst="rect">
            <a:avLst/>
          </a:prstGeom>
          <a:noFill/>
          <a:ln>
            <a:noFill/>
          </a:ln>
        </p:spPr>
      </p:pic>
      <p:sp>
        <p:nvSpPr>
          <p:cNvPr id="631" name="Shape 631"/>
          <p:cNvSpPr txBox="1"/>
          <p:nvPr/>
        </p:nvSpPr>
        <p:spPr>
          <a:xfrm>
            <a:off x="533400" y="5928610"/>
            <a:ext cx="5791200" cy="70802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Notice that the </a:t>
            </a:r>
            <a:r>
              <a:rPr lang="en-US" sz="2000" b="1" dirty="0">
                <a:solidFill>
                  <a:schemeClr val="dk1"/>
                </a:solidFill>
                <a:latin typeface="Candara" panose="020E0502030303020204" pitchFamily="34" charset="0"/>
              </a:rPr>
              <a:t>column-row</a:t>
            </a:r>
            <a:r>
              <a:rPr lang="en-US" sz="2000" dirty="0">
                <a:solidFill>
                  <a:schemeClr val="dk1"/>
                </a:solidFill>
                <a:latin typeface="Candara" panose="020E0502030303020204" pitchFamily="34" charset="0"/>
              </a:rPr>
              <a:t> numeric designation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is reverse of what we are used to as row-column</a:t>
            </a:r>
          </a:p>
        </p:txBody>
      </p:sp>
      <p:sp>
        <p:nvSpPr>
          <p:cNvPr id="632" name="Shape 63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33" name="Shape 63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34" name="Shape 63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35" name="Shape 63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36" name="Shape 636"/>
          <p:cNvCxnSpPr/>
          <p:nvPr/>
        </p:nvCxnSpPr>
        <p:spPr>
          <a:xfrm>
            <a:off x="609600" y="5623810"/>
            <a:ext cx="5638800" cy="0"/>
          </a:xfrm>
          <a:prstGeom prst="straightConnector1">
            <a:avLst/>
          </a:prstGeom>
          <a:noFill/>
          <a:ln w="12700" cap="rnd" cmpd="sng">
            <a:solidFill>
              <a:schemeClr val="dk1"/>
            </a:solidFill>
            <a:prstDash val="solid"/>
            <a:miter/>
            <a:headEnd type="none" w="med" len="med"/>
            <a:tailEnd type="none" w="med" len="med"/>
          </a:ln>
        </p:spPr>
      </p:cxnSp>
      <p:sp>
        <p:nvSpPr>
          <p:cNvPr id="637" name="Shape 637"/>
          <p:cNvSpPr txBox="1"/>
          <p:nvPr/>
        </p:nvSpPr>
        <p:spPr>
          <a:xfrm>
            <a:off x="0" y="554761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329784" y="6805534"/>
            <a:ext cx="1109272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2000" dirty="0">
                <a:latin typeface="Candara" panose="020E0502030303020204" pitchFamily="34" charset="0"/>
              </a:rPr>
              <a:t>Figure 4.22(b) shows a five-columnar object with four instances, i.e., four rows. It is important </a:t>
            </a:r>
            <a:r>
              <a:rPr lang="en-US" sz="2000" dirty="0" smtClean="0">
                <a:latin typeface="Candara" panose="020E0502030303020204" pitchFamily="34" charset="0"/>
              </a:rPr>
              <a:t>to note </a:t>
            </a:r>
            <a:r>
              <a:rPr lang="en-US" sz="2000" dirty="0">
                <a:latin typeface="Candara" panose="020E0502030303020204" pitchFamily="34" charset="0"/>
              </a:rPr>
              <a:t>the convention used in denoting each object in the rows. The columnar objects in each row </a:t>
            </a:r>
            <a:r>
              <a:rPr lang="en-US" sz="2000" dirty="0" smtClean="0">
                <a:latin typeface="Candara" panose="020E0502030303020204" pitchFamily="34" charset="0"/>
              </a:rPr>
              <a:t>are denoted by </a:t>
            </a:r>
            <a:r>
              <a:rPr lang="en-US" sz="2000" dirty="0">
                <a:latin typeface="Candara" panose="020E0502030303020204" pitchFamily="34" charset="0"/>
              </a:rPr>
              <a:t>the concatenation </a:t>
            </a:r>
            <a:r>
              <a:rPr lang="en-US" sz="2000" dirty="0" smtClean="0">
                <a:latin typeface="Candara" panose="020E0502030303020204" pitchFamily="34" charset="0"/>
              </a:rPr>
              <a:t>of the </a:t>
            </a:r>
            <a:r>
              <a:rPr lang="en-US" sz="2000" dirty="0">
                <a:latin typeface="Candara" panose="020E0502030303020204" pitchFamily="34" charset="0"/>
              </a:rPr>
              <a:t>object identifier </a:t>
            </a:r>
            <a:r>
              <a:rPr lang="en-US" sz="2000" dirty="0" smtClean="0">
                <a:latin typeface="Candara" panose="020E0502030303020204" pitchFamily="34" charset="0"/>
              </a:rPr>
              <a:t>of the </a:t>
            </a:r>
            <a:r>
              <a:rPr lang="en-US" sz="2000" dirty="0">
                <a:latin typeface="Candara" panose="020E0502030303020204" pitchFamily="34" charset="0"/>
              </a:rPr>
              <a:t>table, the entry, and then the object, and </a:t>
            </a:r>
            <a:r>
              <a:rPr lang="en-US" sz="2000" dirty="0" smtClean="0">
                <a:latin typeface="Candara" panose="020E0502030303020204" pitchFamily="34" charset="0"/>
              </a:rPr>
              <a:t>lastly by </a:t>
            </a:r>
            <a:r>
              <a:rPr lang="en-US" sz="2000" dirty="0">
                <a:latin typeface="Candara" panose="020E0502030303020204" pitchFamily="34" charset="0"/>
              </a:rPr>
              <a:t>the row number.</a:t>
            </a:r>
            <a:endParaRPr lang="ar-SA" sz="2000" dirty="0">
              <a:latin typeface="Candara" panose="020E0502030303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641"/>
        <p:cNvGrpSpPr/>
        <p:nvPr/>
      </p:nvGrpSpPr>
      <p:grpSpPr>
        <a:xfrm>
          <a:off x="0" y="0"/>
          <a:ext cx="0" cy="0"/>
          <a:chOff x="0" y="0"/>
          <a:chExt cx="0" cy="0"/>
        </a:xfrm>
      </p:grpSpPr>
      <p:sp>
        <p:nvSpPr>
          <p:cNvPr id="643" name="Shape 64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44" name="Shape 644"/>
          <p:cNvSpPr txBox="1"/>
          <p:nvPr/>
        </p:nvSpPr>
        <p:spPr>
          <a:xfrm>
            <a:off x="3200401" y="457200"/>
            <a:ext cx="5714999" cy="946150"/>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0070C0"/>
                </a:solidFill>
                <a:latin typeface="Candara" panose="020E0502030303020204" pitchFamily="34" charset="0"/>
              </a:rPr>
              <a:t>Multiple Instances of</a:t>
            </a:r>
          </a:p>
          <a:p>
            <a:pPr algn="ctr">
              <a:buClr>
                <a:schemeClr val="dk1"/>
              </a:buClr>
              <a:buSzPct val="25000"/>
            </a:pPr>
            <a:r>
              <a:rPr lang="en-US" sz="2800" b="1" dirty="0">
                <a:solidFill>
                  <a:srgbClr val="0070C0"/>
                </a:solidFill>
                <a:latin typeface="Candara" panose="020E0502030303020204" pitchFamily="34" charset="0"/>
              </a:rPr>
              <a:t>Aggregate Managed Object</a:t>
            </a:r>
          </a:p>
        </p:txBody>
      </p:sp>
      <p:pic>
        <p:nvPicPr>
          <p:cNvPr id="645" name="Shape 645"/>
          <p:cNvPicPr preferRelativeResize="0"/>
          <p:nvPr/>
        </p:nvPicPr>
        <p:blipFill rotWithShape="1">
          <a:blip r:embed="rId3">
            <a:alphaModFix/>
          </a:blip>
          <a:srcRect/>
          <a:stretch/>
        </p:blipFill>
        <p:spPr>
          <a:xfrm>
            <a:off x="443459" y="1598951"/>
            <a:ext cx="5867400" cy="2544762"/>
          </a:xfrm>
          <a:prstGeom prst="rect">
            <a:avLst/>
          </a:prstGeom>
          <a:noFill/>
          <a:ln>
            <a:noFill/>
          </a:ln>
        </p:spPr>
      </p:pic>
      <p:pic>
        <p:nvPicPr>
          <p:cNvPr id="646" name="Shape 646"/>
          <p:cNvPicPr preferRelativeResize="0"/>
          <p:nvPr/>
        </p:nvPicPr>
        <p:blipFill rotWithShape="1">
          <a:blip r:embed="rId4">
            <a:alphaModFix/>
          </a:blip>
          <a:srcRect/>
          <a:stretch/>
        </p:blipFill>
        <p:spPr>
          <a:xfrm>
            <a:off x="368846" y="4570751"/>
            <a:ext cx="5627686" cy="1585912"/>
          </a:xfrm>
          <a:prstGeom prst="rect">
            <a:avLst/>
          </a:prstGeom>
          <a:noFill/>
          <a:ln>
            <a:noFill/>
          </a:ln>
        </p:spPr>
      </p:pic>
      <p:pic>
        <p:nvPicPr>
          <p:cNvPr id="647" name="Shape 647"/>
          <p:cNvPicPr preferRelativeResize="0"/>
          <p:nvPr/>
        </p:nvPicPr>
        <p:blipFill rotWithShape="1">
          <a:blip r:embed="rId5">
            <a:alphaModFix/>
          </a:blip>
          <a:srcRect/>
          <a:stretch/>
        </p:blipFill>
        <p:spPr>
          <a:xfrm>
            <a:off x="367259" y="6170951"/>
            <a:ext cx="5634036" cy="2201862"/>
          </a:xfrm>
          <a:prstGeom prst="rect">
            <a:avLst/>
          </a:prstGeom>
          <a:noFill/>
          <a:ln>
            <a:noFill/>
          </a:ln>
        </p:spPr>
      </p:pic>
      <p:cxnSp>
        <p:nvCxnSpPr>
          <p:cNvPr id="650" name="Shape 65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51" name="Shape 65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a:off x="6340839" y="4467069"/>
            <a:ext cx="5741233" cy="1631216"/>
          </a:xfrm>
          <a:prstGeom prst="rect">
            <a:avLst/>
          </a:prstGeom>
          <a:noFill/>
        </p:spPr>
        <p:txBody>
          <a:bodyPr wrap="square" rtlCol="1">
            <a:spAutoFit/>
          </a:bodyPr>
          <a:lstStyle/>
          <a:p>
            <a:r>
              <a:rPr lang="en-US" sz="2000" dirty="0">
                <a:latin typeface="Candara" panose="020E0502030303020204" pitchFamily="34" charset="0"/>
              </a:rPr>
              <a:t>Figure 4.23(b) shows the tabular presentation of an IP address table. The table shows four rows and</a:t>
            </a:r>
          </a:p>
          <a:p>
            <a:r>
              <a:rPr lang="en-US" sz="2000" dirty="0">
                <a:latin typeface="Candara" panose="020E0502030303020204" pitchFamily="34" charset="0"/>
              </a:rPr>
              <a:t>six columns. Each of the four rows </a:t>
            </a:r>
            <a:r>
              <a:rPr lang="en-US" sz="2000" dirty="0" smtClean="0">
                <a:latin typeface="Candara" panose="020E0502030303020204" pitchFamily="34" charset="0"/>
              </a:rPr>
              <a:t>in the </a:t>
            </a:r>
            <a:r>
              <a:rPr lang="en-US" sz="2000" dirty="0">
                <a:latin typeface="Candara" panose="020E0502030303020204" pitchFamily="34" charset="0"/>
              </a:rPr>
              <a:t>IP address table indicates a set of values associated with each</a:t>
            </a:r>
          </a:p>
          <a:p>
            <a:r>
              <a:rPr lang="en-US" sz="2000" dirty="0">
                <a:latin typeface="Candara" panose="020E0502030303020204" pitchFamily="34" charset="0"/>
              </a:rPr>
              <a:t>instance of </a:t>
            </a:r>
            <a:r>
              <a:rPr lang="en-US" sz="2000" b="1" dirty="0" smtClean="0">
                <a:latin typeface="Candara" panose="020E0502030303020204" pitchFamily="34" charset="0"/>
              </a:rPr>
              <a:t>ifAddrEntry</a:t>
            </a:r>
            <a:r>
              <a:rPr lang="en-US" sz="2000" dirty="0" smtClean="0">
                <a:latin typeface="Candara" panose="020E0502030303020204" pitchFamily="34" charset="0"/>
              </a:rPr>
              <a:t> </a:t>
            </a:r>
            <a:r>
              <a:rPr lang="en-US" sz="2000" dirty="0">
                <a:latin typeface="Candara" panose="020E0502030303020204" pitchFamily="34" charset="0"/>
              </a:rPr>
              <a:t>in the table.</a:t>
            </a:r>
            <a:endParaRPr lang="ar-SA" sz="2000" dirty="0">
              <a:latin typeface="Candara" panose="020E0502030303020204" pitchFamily="34" charset="0"/>
            </a:endParaRPr>
          </a:p>
        </p:txBody>
      </p:sp>
      <p:sp>
        <p:nvSpPr>
          <p:cNvPr id="3" name="TextBox 2"/>
          <p:cNvSpPr txBox="1"/>
          <p:nvPr/>
        </p:nvSpPr>
        <p:spPr>
          <a:xfrm>
            <a:off x="6310859" y="6640643"/>
            <a:ext cx="5681272" cy="707886"/>
          </a:xfrm>
          <a:prstGeom prst="rect">
            <a:avLst/>
          </a:prstGeom>
          <a:noFill/>
        </p:spPr>
        <p:txBody>
          <a:bodyPr wrap="square" rtlCol="1">
            <a:spAutoFit/>
          </a:bodyPr>
          <a:lstStyle>
            <a:defPPr marR="0" lvl="0" algn="l" rtl="0">
              <a:lnSpc>
                <a:spcPct val="100000"/>
              </a:lnSpc>
              <a:spcBef>
                <a:spcPts val="0"/>
              </a:spcBef>
              <a:spcAft>
                <a:spcPts val="0"/>
              </a:spcAft>
            </a:defPPr>
            <a:lvl1pPr>
              <a:defRPr sz="2000">
                <a:latin typeface="Candara" panose="020E0502030303020204" pitchFamily="34" charset="0"/>
              </a:defRPr>
            </a:lvl1pPr>
          </a:lstStyle>
          <a:p>
            <a:r>
              <a:rPr lang="en-US" dirty="0"/>
              <a:t>Figure 4.23(c) shows the representation of the object identifier associated with each instance.</a:t>
            </a: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655"/>
        <p:cNvGrpSpPr/>
        <p:nvPr/>
      </p:nvGrpSpPr>
      <p:grpSpPr>
        <a:xfrm>
          <a:off x="0" y="0"/>
          <a:ext cx="0" cy="0"/>
          <a:chOff x="0" y="0"/>
          <a:chExt cx="0" cy="0"/>
        </a:xfrm>
      </p:grpSpPr>
      <p:cxnSp>
        <p:nvCxnSpPr>
          <p:cNvPr id="656" name="Shape 65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57" name="Shape 65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58" name="Shape 658"/>
          <p:cNvSpPr txBox="1"/>
          <p:nvPr/>
        </p:nvSpPr>
        <p:spPr>
          <a:xfrm>
            <a:off x="3200401" y="457200"/>
            <a:ext cx="5780087"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chemeClr val="dk1"/>
                </a:solidFill>
                <a:latin typeface="Candara" panose="020E0502030303020204" pitchFamily="34" charset="0"/>
              </a:rPr>
              <a:t>SMI Definition STD 16 / 1155 RFC</a:t>
            </a:r>
          </a:p>
        </p:txBody>
      </p:sp>
      <p:pic>
        <p:nvPicPr>
          <p:cNvPr id="659" name="Shape 659"/>
          <p:cNvPicPr preferRelativeResize="0"/>
          <p:nvPr/>
        </p:nvPicPr>
        <p:blipFill rotWithShape="1">
          <a:blip r:embed="rId3">
            <a:alphaModFix/>
          </a:blip>
          <a:srcRect/>
          <a:stretch/>
        </p:blipFill>
        <p:spPr>
          <a:xfrm>
            <a:off x="3276601" y="1143000"/>
            <a:ext cx="5953125" cy="3992562"/>
          </a:xfrm>
          <a:prstGeom prst="rect">
            <a:avLst/>
          </a:prstGeom>
          <a:noFill/>
          <a:ln>
            <a:noFill/>
          </a:ln>
        </p:spPr>
      </p:pic>
      <p:sp>
        <p:nvSpPr>
          <p:cNvPr id="660" name="Shape 660"/>
          <p:cNvSpPr txBox="1"/>
          <p:nvPr/>
        </p:nvSpPr>
        <p:spPr>
          <a:xfrm>
            <a:off x="3200401" y="5486400"/>
            <a:ext cx="6111875" cy="70802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EXPORTS identifies the objects that any other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module could import. </a:t>
            </a:r>
          </a:p>
        </p:txBody>
      </p:sp>
      <p:sp>
        <p:nvSpPr>
          <p:cNvPr id="661" name="Shape 66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62" name="Shape 66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63" name="Shape 66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64" name="Shape 66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65" name="Shape 665"/>
          <p:cNvCxnSpPr/>
          <p:nvPr/>
        </p:nvCxnSpPr>
        <p:spPr>
          <a:xfrm>
            <a:off x="3276600" y="5181600"/>
            <a:ext cx="5638800" cy="0"/>
          </a:xfrm>
          <a:prstGeom prst="straightConnector1">
            <a:avLst/>
          </a:prstGeom>
          <a:noFill/>
          <a:ln w="12700" cap="rnd" cmpd="sng">
            <a:solidFill>
              <a:schemeClr val="dk1"/>
            </a:solidFill>
            <a:prstDash val="solid"/>
            <a:miter/>
            <a:headEnd type="none" w="med" len="med"/>
            <a:tailEnd type="none" w="med" len="med"/>
          </a:ln>
        </p:spPr>
      </p:cxnSp>
      <p:sp>
        <p:nvSpPr>
          <p:cNvPr id="666" name="Shape 666"/>
          <p:cNvSpPr txBox="1"/>
          <p:nvPr/>
        </p:nvSpPr>
        <p:spPr>
          <a:xfrm>
            <a:off x="2667000" y="5105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670"/>
        <p:cNvGrpSpPr/>
        <p:nvPr/>
      </p:nvGrpSpPr>
      <p:grpSpPr>
        <a:xfrm>
          <a:off x="0" y="0"/>
          <a:ext cx="0" cy="0"/>
          <a:chOff x="0" y="0"/>
          <a:chExt cx="0" cy="0"/>
        </a:xfrm>
      </p:grpSpPr>
      <p:cxnSp>
        <p:nvCxnSpPr>
          <p:cNvPr id="671" name="Shape 67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72" name="Shape 67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73" name="Shape 673"/>
          <p:cNvSpPr txBox="1"/>
          <p:nvPr/>
        </p:nvSpPr>
        <p:spPr>
          <a:xfrm>
            <a:off x="2667000" y="457201"/>
            <a:ext cx="6858000"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chemeClr val="dk1"/>
                </a:solidFill>
                <a:latin typeface="Candara" panose="020E0502030303020204" pitchFamily="34" charset="0"/>
              </a:rPr>
              <a:t>SMI Definition STD 16 / 1155 RFC (cont.)</a:t>
            </a:r>
          </a:p>
        </p:txBody>
      </p:sp>
      <p:pic>
        <p:nvPicPr>
          <p:cNvPr id="674" name="Shape 674"/>
          <p:cNvPicPr preferRelativeResize="0"/>
          <p:nvPr/>
        </p:nvPicPr>
        <p:blipFill rotWithShape="1">
          <a:blip r:embed="rId3">
            <a:alphaModFix/>
          </a:blip>
          <a:srcRect/>
          <a:stretch/>
        </p:blipFill>
        <p:spPr>
          <a:xfrm>
            <a:off x="3124200" y="1143001"/>
            <a:ext cx="6007100" cy="3232149"/>
          </a:xfrm>
          <a:prstGeom prst="rect">
            <a:avLst/>
          </a:prstGeom>
          <a:noFill/>
          <a:ln>
            <a:noFill/>
          </a:ln>
        </p:spPr>
      </p:pic>
      <p:sp>
        <p:nvSpPr>
          <p:cNvPr id="675" name="Shape 67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76" name="Shape 67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77" name="Shape 67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78" name="Shape 67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79" name="Shape 679"/>
          <p:cNvCxnSpPr/>
          <p:nvPr/>
        </p:nvCxnSpPr>
        <p:spPr>
          <a:xfrm>
            <a:off x="3276600" y="4876800"/>
            <a:ext cx="5638800" cy="0"/>
          </a:xfrm>
          <a:prstGeom prst="straightConnector1">
            <a:avLst/>
          </a:prstGeom>
          <a:noFill/>
          <a:ln w="12700" cap="rnd" cmpd="sng">
            <a:solidFill>
              <a:schemeClr val="dk1"/>
            </a:solidFill>
            <a:prstDash val="solid"/>
            <a:miter/>
            <a:headEnd type="none" w="med" len="med"/>
            <a:tailEnd type="none" w="med" len="med"/>
          </a:ln>
        </p:spPr>
      </p:cxnSp>
      <p:sp>
        <p:nvSpPr>
          <p:cNvPr id="680" name="Shape 680"/>
          <p:cNvSpPr txBox="1"/>
          <p:nvPr/>
        </p:nvSpPr>
        <p:spPr>
          <a:xfrm>
            <a:off x="2667000" y="4800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cxnSp>
        <p:nvCxnSpPr>
          <p:cNvPr id="84" name="Shape 84"/>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5" name="Shape 85"/>
          <p:cNvSpPr txBox="1"/>
          <p:nvPr/>
        </p:nvSpPr>
        <p:spPr>
          <a:xfrm>
            <a:off x="528637" y="1109664"/>
            <a:ext cx="8277226" cy="2928937"/>
          </a:xfrm>
          <a:prstGeom prst="rect">
            <a:avLst/>
          </a:prstGeom>
          <a:noFill/>
          <a:ln>
            <a:noFill/>
          </a:ln>
        </p:spPr>
        <p:txBody>
          <a:bodyPr lIns="91425" tIns="45700" rIns="91425" bIns="45700" anchor="t" anchorCtr="0">
            <a:noAutofit/>
          </a:bodyPr>
          <a:lstStyle/>
          <a:p>
            <a:pPr marL="342900" indent="-342900">
              <a:lnSpc>
                <a:spcPct val="90000"/>
              </a:lnSpc>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AT&amp;T Network Management Centers </a:t>
            </a:r>
          </a:p>
          <a:p>
            <a:pPr marL="800100" lvl="1" indent="-342900">
              <a:lnSpc>
                <a:spcPct val="90000"/>
              </a:lnSpc>
              <a:spcBef>
                <a:spcPts val="1000"/>
              </a:spcBef>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Network Control Centers</a:t>
            </a:r>
          </a:p>
          <a:p>
            <a:pPr marL="800100" lvl="1" indent="-342900">
              <a:lnSpc>
                <a:spcPct val="90000"/>
              </a:lnSpc>
              <a:spcBef>
                <a:spcPts val="1000"/>
              </a:spcBef>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Network Operations Center</a:t>
            </a:r>
          </a:p>
          <a:p>
            <a:pPr marL="342900" indent="-342900">
              <a:lnSpc>
                <a:spcPct val="90000"/>
              </a:lnSpc>
              <a:spcBef>
                <a:spcPts val="1000"/>
              </a:spcBef>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CNN World Headquarters</a:t>
            </a:r>
          </a:p>
          <a:p>
            <a:pPr marL="342900" indent="-342900">
              <a:lnSpc>
                <a:spcPct val="90000"/>
              </a:lnSpc>
              <a:spcBef>
                <a:spcPts val="1000"/>
              </a:spcBef>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Centralized troubleshooting of NIC</a:t>
            </a:r>
          </a:p>
          <a:p>
            <a:pPr marL="342900" indent="-342900">
              <a:lnSpc>
                <a:spcPct val="90000"/>
              </a:lnSpc>
              <a:spcBef>
                <a:spcPts val="1000"/>
              </a:spcBef>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Performance degradation due to NMS</a:t>
            </a:r>
          </a:p>
          <a:p>
            <a:pPr marL="342900" indent="-342900">
              <a:lnSpc>
                <a:spcPct val="90000"/>
              </a:lnSpc>
              <a:spcBef>
                <a:spcPts val="1000"/>
              </a:spcBef>
              <a:buClr>
                <a:schemeClr val="dk1"/>
              </a:buClr>
              <a:buSzPct val="100000"/>
              <a:buFont typeface="Arial" panose="020B0604020202020204" pitchFamily="34" charset="0"/>
              <a:buChar char="•"/>
            </a:pPr>
            <a:r>
              <a:rPr lang="en-US" sz="2000" b="1" dirty="0">
                <a:solidFill>
                  <a:schemeClr val="dk1"/>
                </a:solidFill>
                <a:latin typeface="Candara" panose="020E0502030303020204" pitchFamily="34" charset="0"/>
              </a:rPr>
              <a:t> Bell Operating company procedure</a:t>
            </a:r>
          </a:p>
        </p:txBody>
      </p:sp>
      <p:sp>
        <p:nvSpPr>
          <p:cNvPr id="86" name="Shape 86"/>
          <p:cNvSpPr txBox="1"/>
          <p:nvPr/>
        </p:nvSpPr>
        <p:spPr>
          <a:xfrm>
            <a:off x="528637" y="457200"/>
            <a:ext cx="11530013" cy="584200"/>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Case </a:t>
            </a:r>
            <a:r>
              <a:rPr lang="en-US" sz="3200" b="1" dirty="0" smtClean="0">
                <a:solidFill>
                  <a:srgbClr val="0070C0"/>
                </a:solidFill>
                <a:latin typeface="Candara" panose="020E0502030303020204" pitchFamily="34" charset="0"/>
              </a:rPr>
              <a:t>Histories</a:t>
            </a:r>
            <a:r>
              <a:rPr lang="en-US" sz="3200" b="1" dirty="0" smtClean="0">
                <a:solidFill>
                  <a:schemeClr val="dk1"/>
                </a:solidFill>
                <a:latin typeface="Candara" panose="020E0502030303020204" pitchFamily="34" charset="0"/>
              </a:rPr>
              <a:t>, </a:t>
            </a:r>
            <a:r>
              <a:rPr lang="en-US" sz="2000" b="1" dirty="0"/>
              <a:t>various corporations and institutions manage their networks</a:t>
            </a:r>
            <a:endParaRPr lang="en-US" sz="2000" b="1" dirty="0">
              <a:solidFill>
                <a:schemeClr val="dk1"/>
              </a:solidFill>
              <a:latin typeface="Candara" panose="020E0502030303020204" pitchFamily="34" charset="0"/>
            </a:endParaRPr>
          </a:p>
        </p:txBody>
      </p:sp>
      <p:sp>
        <p:nvSpPr>
          <p:cNvPr id="87" name="Shape 8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8" name="Shape 88"/>
          <p:cNvSpPr txBox="1"/>
          <p:nvPr/>
        </p:nvSpPr>
        <p:spPr>
          <a:xfrm>
            <a:off x="8001001" y="228600"/>
            <a:ext cx="184149" cy="276224"/>
          </a:xfrm>
          <a:prstGeom prst="rect">
            <a:avLst/>
          </a:prstGeom>
          <a:noFill/>
          <a:ln>
            <a:noFill/>
          </a:ln>
        </p:spPr>
        <p:txBody>
          <a:bodyPr lIns="91425" tIns="45700" rIns="91425" bIns="45700" anchor="t" anchorCtr="0">
            <a:noAutofit/>
          </a:bodyPr>
          <a:lstStyle/>
          <a:p>
            <a:endParaRPr sz="2000" dirty="0">
              <a:solidFill>
                <a:schemeClr val="dk1"/>
              </a:solidFill>
              <a:latin typeface="Candara" panose="020E0502030303020204" pitchFamily="34" charset="0"/>
            </a:endParaRPr>
          </a:p>
        </p:txBody>
      </p:sp>
      <p:sp>
        <p:nvSpPr>
          <p:cNvPr id="89" name="Shape 8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90" name="Shape 9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1" name="Shape 9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92" name="Shape 92"/>
          <p:cNvCxnSpPr/>
          <p:nvPr/>
        </p:nvCxnSpPr>
        <p:spPr>
          <a:xfrm>
            <a:off x="2862262" y="4148137"/>
            <a:ext cx="5638800" cy="0"/>
          </a:xfrm>
          <a:prstGeom prst="straightConnector1">
            <a:avLst/>
          </a:prstGeom>
          <a:noFill/>
          <a:ln w="12700" cap="rnd" cmpd="sng">
            <a:solidFill>
              <a:schemeClr val="dk1"/>
            </a:solidFill>
            <a:prstDash val="solid"/>
            <a:miter/>
            <a:headEnd type="none" w="med" len="med"/>
            <a:tailEnd type="none" w="med" len="med"/>
          </a:ln>
        </p:spPr>
      </p:cxnSp>
      <p:sp>
        <p:nvSpPr>
          <p:cNvPr id="93" name="Shape 93"/>
          <p:cNvSpPr txBox="1"/>
          <p:nvPr/>
        </p:nvSpPr>
        <p:spPr>
          <a:xfrm>
            <a:off x="2252662" y="407193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dirty="0">
                <a:solidFill>
                  <a:schemeClr val="dk1"/>
                </a:solidFill>
                <a:latin typeface="Calibri"/>
                <a:ea typeface="Calibri"/>
                <a:cs typeface="Calibri"/>
                <a:sym typeface="Calibri"/>
              </a:rPr>
              <a:t>Notes</a:t>
            </a:r>
          </a:p>
        </p:txBody>
      </p:sp>
      <p:sp>
        <p:nvSpPr>
          <p:cNvPr id="12" name="Text Placeholder 2"/>
          <p:cNvSpPr txBox="1">
            <a:spLocks/>
          </p:cNvSpPr>
          <p:nvPr/>
        </p:nvSpPr>
        <p:spPr>
          <a:xfrm>
            <a:off x="206792" y="4747127"/>
            <a:ext cx="11806989" cy="34253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spcAft>
                <a:spcPts val="600"/>
              </a:spcAft>
              <a:buFont typeface="Arial" panose="020B0604020202020204" pitchFamily="34" charset="0"/>
              <a:buChar char="•"/>
            </a:pPr>
            <a:r>
              <a:rPr lang="en-US" sz="1600" dirty="0" smtClean="0"/>
              <a:t>the power of technology could result in both positive and negative results.</a:t>
            </a:r>
          </a:p>
          <a:p>
            <a:pPr marL="285750" indent="-285750">
              <a:spcAft>
                <a:spcPts val="600"/>
              </a:spcAft>
              <a:buFont typeface="Arial" panose="020B0604020202020204" pitchFamily="34" charset="0"/>
              <a:buChar char="•"/>
            </a:pPr>
            <a:r>
              <a:rPr lang="en-US" sz="1600" dirty="0" smtClean="0"/>
              <a:t>An NMS is a powerful tool, but it could also bring your network down, when not "managed" properly.</a:t>
            </a:r>
          </a:p>
          <a:p>
            <a:pPr marL="285750" indent="-285750">
              <a:spcAft>
                <a:spcPts val="600"/>
              </a:spcAft>
              <a:buFont typeface="Arial" panose="020B0604020202020204" pitchFamily="34" charset="0"/>
              <a:buChar char="•"/>
            </a:pPr>
            <a:r>
              <a:rPr lang="en-US" sz="1600" dirty="0" smtClean="0"/>
              <a:t>we made several visits to see how various corporations and institutions manage their networks:</a:t>
            </a:r>
          </a:p>
          <a:p>
            <a:pPr marL="203200">
              <a:spcAft>
                <a:spcPts val="600"/>
              </a:spcAft>
            </a:pPr>
            <a:r>
              <a:rPr lang="en-US" sz="1600" dirty="0" smtClean="0"/>
              <a:t>	One of the visits was to an </a:t>
            </a:r>
            <a:r>
              <a:rPr lang="en-US" sz="1600" b="1" dirty="0" smtClean="0"/>
              <a:t>AT&amp;T Network Control Center</a:t>
            </a:r>
            <a:r>
              <a:rPr lang="en-US" sz="1600" dirty="0" smtClean="0"/>
              <a:t>, which monitored the network status of their network in the entire eastern half of the United States. We could see the network of nodes and links on a very large screen, mostly in green indicating that the network was functioning well. The display screen would automatically refresh every few minutes. We saw nodes or links change color to yellow or red, indicating a minor or major alarm. We would also then see them turn back to green without interference by any human being. What we were seeing was monitoring of a national network from a central monitoring center. Monitoring was done by the NMSs and operations support systems without any human intervention. Even the healing of the network after a failure was accomplished automatically — self-healing network as it is called. Any persistent alarm was pursued by the control center, which tested the network remotely using management tools to isolate and localize the trouble. It was an impressive display of network management capability.</a:t>
            </a:r>
          </a:p>
          <a:p>
            <a:pPr marL="203200">
              <a:spcAft>
                <a:spcPts val="600"/>
              </a:spcAft>
            </a:pPr>
            <a:endParaRPr lang="en-US" sz="1600" dirty="0" smtClean="0"/>
          </a:p>
          <a:p>
            <a:pPr marL="203200">
              <a:spcAft>
                <a:spcPts val="600"/>
              </a:spcAft>
            </a:pPr>
            <a:endParaRPr lang="en-US" sz="1600" dirty="0" smtClean="0"/>
          </a:p>
          <a:p>
            <a:pPr marL="203200">
              <a:spcAft>
                <a:spcPts val="600"/>
              </a:spcAft>
            </a:pPr>
            <a:endParaRPr lang="en-US" sz="1600" dirty="0" smtClean="0"/>
          </a:p>
          <a:p>
            <a:pPr marL="203200">
              <a:spcAft>
                <a:spcPts val="600"/>
              </a:spcAft>
            </a:pPr>
            <a:endParaRPr lang="ar-SA"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684"/>
        <p:cNvGrpSpPr/>
        <p:nvPr/>
      </p:nvGrpSpPr>
      <p:grpSpPr>
        <a:xfrm>
          <a:off x="0" y="0"/>
          <a:ext cx="0" cy="0"/>
          <a:chOff x="0" y="0"/>
          <a:chExt cx="0" cy="0"/>
        </a:xfrm>
      </p:grpSpPr>
      <p:cxnSp>
        <p:nvCxnSpPr>
          <p:cNvPr id="685" name="Shape 685"/>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686" name="Shape 68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687" name="Shape 687"/>
          <p:cNvSpPr txBox="1"/>
          <p:nvPr/>
        </p:nvSpPr>
        <p:spPr>
          <a:xfrm>
            <a:off x="2667000" y="457201"/>
            <a:ext cx="6858000"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chemeClr val="dk1"/>
                </a:solidFill>
                <a:latin typeface="Candara" panose="020E0502030303020204" pitchFamily="34" charset="0"/>
              </a:rPr>
              <a:t>SMI Definition STD 16 / 1155 RFC (cont.)</a:t>
            </a:r>
          </a:p>
        </p:txBody>
      </p:sp>
      <p:pic>
        <p:nvPicPr>
          <p:cNvPr id="688" name="Shape 688"/>
          <p:cNvPicPr preferRelativeResize="0"/>
          <p:nvPr/>
        </p:nvPicPr>
        <p:blipFill rotWithShape="1">
          <a:blip r:embed="rId3">
            <a:alphaModFix/>
          </a:blip>
          <a:srcRect/>
          <a:stretch/>
        </p:blipFill>
        <p:spPr>
          <a:xfrm>
            <a:off x="2895600" y="1219200"/>
            <a:ext cx="5341936" cy="3516312"/>
          </a:xfrm>
          <a:prstGeom prst="rect">
            <a:avLst/>
          </a:prstGeom>
          <a:noFill/>
          <a:ln>
            <a:noFill/>
          </a:ln>
        </p:spPr>
      </p:pic>
      <p:sp>
        <p:nvSpPr>
          <p:cNvPr id="689" name="Shape 689"/>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690" name="Shape 69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691" name="Shape 69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92" name="Shape 69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693" name="Shape 693"/>
          <p:cNvCxnSpPr/>
          <p:nvPr/>
        </p:nvCxnSpPr>
        <p:spPr>
          <a:xfrm>
            <a:off x="3276600" y="4953000"/>
            <a:ext cx="5638800" cy="0"/>
          </a:xfrm>
          <a:prstGeom prst="straightConnector1">
            <a:avLst/>
          </a:prstGeom>
          <a:noFill/>
          <a:ln w="12700" cap="rnd" cmpd="sng">
            <a:solidFill>
              <a:schemeClr val="dk1"/>
            </a:solidFill>
            <a:prstDash val="solid"/>
            <a:miter/>
            <a:headEnd type="none" w="med" len="med"/>
            <a:tailEnd type="none" w="med" len="med"/>
          </a:ln>
        </p:spPr>
      </p:cxnSp>
      <p:sp>
        <p:nvSpPr>
          <p:cNvPr id="694" name="Shape 694"/>
          <p:cNvSpPr txBox="1"/>
          <p:nvPr/>
        </p:nvSpPr>
        <p:spPr>
          <a:xfrm>
            <a:off x="2667000" y="4876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698"/>
        <p:cNvGrpSpPr/>
        <p:nvPr/>
      </p:nvGrpSpPr>
      <p:grpSpPr>
        <a:xfrm>
          <a:off x="0" y="0"/>
          <a:ext cx="0" cy="0"/>
          <a:chOff x="0" y="0"/>
          <a:chExt cx="0" cy="0"/>
        </a:xfrm>
      </p:grpSpPr>
      <p:cxnSp>
        <p:nvCxnSpPr>
          <p:cNvPr id="699" name="Shape 699"/>
          <p:cNvCxnSpPr/>
          <p:nvPr/>
        </p:nvCxnSpPr>
        <p:spPr>
          <a:xfrm>
            <a:off x="3276600" y="40386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700" name="Shape 700"/>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01" name="Shape 701"/>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02" name="Shape 702"/>
          <p:cNvSpPr txBox="1"/>
          <p:nvPr/>
        </p:nvSpPr>
        <p:spPr>
          <a:xfrm>
            <a:off x="2667000" y="457201"/>
            <a:ext cx="6858000"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chemeClr val="dk1"/>
                </a:solidFill>
                <a:latin typeface="Candara" panose="020E0502030303020204" pitchFamily="34" charset="0"/>
              </a:rPr>
              <a:t>SMI Definition STD 16 / 1155 RFC (cont.)</a:t>
            </a:r>
          </a:p>
        </p:txBody>
      </p:sp>
      <p:pic>
        <p:nvPicPr>
          <p:cNvPr id="703" name="Shape 703"/>
          <p:cNvPicPr preferRelativeResize="0"/>
          <p:nvPr/>
        </p:nvPicPr>
        <p:blipFill rotWithShape="1">
          <a:blip r:embed="rId3">
            <a:alphaModFix/>
          </a:blip>
          <a:srcRect/>
          <a:stretch/>
        </p:blipFill>
        <p:spPr>
          <a:xfrm>
            <a:off x="2667000" y="1143001"/>
            <a:ext cx="5383212" cy="2532061"/>
          </a:xfrm>
          <a:prstGeom prst="rect">
            <a:avLst/>
          </a:prstGeom>
          <a:noFill/>
          <a:ln>
            <a:noFill/>
          </a:ln>
        </p:spPr>
      </p:pic>
      <p:pic>
        <p:nvPicPr>
          <p:cNvPr id="704" name="Shape 704"/>
          <p:cNvPicPr preferRelativeResize="0"/>
          <p:nvPr/>
        </p:nvPicPr>
        <p:blipFill rotWithShape="1">
          <a:blip r:embed="rId4">
            <a:alphaModFix/>
          </a:blip>
          <a:srcRect/>
          <a:stretch/>
        </p:blipFill>
        <p:spPr>
          <a:xfrm>
            <a:off x="2668587" y="4267200"/>
            <a:ext cx="5373687" cy="3678236"/>
          </a:xfrm>
          <a:prstGeom prst="rect">
            <a:avLst/>
          </a:prstGeom>
          <a:noFill/>
          <a:ln>
            <a:noFill/>
          </a:ln>
        </p:spPr>
      </p:pic>
      <p:sp>
        <p:nvSpPr>
          <p:cNvPr id="705" name="Shape 705"/>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706" name="Shape 706"/>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07" name="Shape 70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08" name="Shape 70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712"/>
        <p:cNvGrpSpPr/>
        <p:nvPr/>
      </p:nvGrpSpPr>
      <p:grpSpPr>
        <a:xfrm>
          <a:off x="0" y="0"/>
          <a:ext cx="0" cy="0"/>
          <a:chOff x="0" y="0"/>
          <a:chExt cx="0" cy="0"/>
        </a:xfrm>
      </p:grpSpPr>
      <p:cxnSp>
        <p:nvCxnSpPr>
          <p:cNvPr id="713" name="Shape 71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14" name="Shape 71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15" name="Shape 715"/>
          <p:cNvSpPr txBox="1"/>
          <p:nvPr/>
        </p:nvSpPr>
        <p:spPr>
          <a:xfrm>
            <a:off x="2667000" y="457201"/>
            <a:ext cx="6858000" cy="461961"/>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chemeClr val="dk1"/>
                </a:solidFill>
                <a:latin typeface="Candara" panose="020E0502030303020204" pitchFamily="34" charset="0"/>
              </a:rPr>
              <a:t>SMI Definition STD 16 / 1155 RFC (cont.)</a:t>
            </a:r>
          </a:p>
        </p:txBody>
      </p:sp>
      <p:pic>
        <p:nvPicPr>
          <p:cNvPr id="716" name="Shape 716"/>
          <p:cNvPicPr preferRelativeResize="0"/>
          <p:nvPr/>
        </p:nvPicPr>
        <p:blipFill rotWithShape="1">
          <a:blip r:embed="rId3">
            <a:alphaModFix/>
          </a:blip>
          <a:srcRect/>
          <a:stretch/>
        </p:blipFill>
        <p:spPr>
          <a:xfrm>
            <a:off x="2667000" y="990601"/>
            <a:ext cx="5799136" cy="5780087"/>
          </a:xfrm>
          <a:prstGeom prst="rect">
            <a:avLst/>
          </a:prstGeom>
          <a:noFill/>
          <a:ln>
            <a:noFill/>
          </a:ln>
        </p:spPr>
      </p:pic>
      <p:sp>
        <p:nvSpPr>
          <p:cNvPr id="717" name="Shape 71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718" name="Shape 71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19" name="Shape 71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20" name="Shape 72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721" name="Shape 721"/>
          <p:cNvCxnSpPr/>
          <p:nvPr/>
        </p:nvCxnSpPr>
        <p:spPr>
          <a:xfrm>
            <a:off x="3276600" y="6705600"/>
            <a:ext cx="5638800" cy="0"/>
          </a:xfrm>
          <a:prstGeom prst="straightConnector1">
            <a:avLst/>
          </a:prstGeom>
          <a:noFill/>
          <a:ln w="12700" cap="rnd" cmpd="sng">
            <a:solidFill>
              <a:schemeClr val="dk1"/>
            </a:solidFill>
            <a:prstDash val="solid"/>
            <a:miter/>
            <a:headEnd type="none" w="med" len="med"/>
            <a:tailEnd type="none" w="med" len="med"/>
          </a:ln>
        </p:spPr>
      </p:cxnSp>
      <p:sp>
        <p:nvSpPr>
          <p:cNvPr id="722" name="Shape 722"/>
          <p:cNvSpPr txBox="1"/>
          <p:nvPr/>
        </p:nvSpPr>
        <p:spPr>
          <a:xfrm>
            <a:off x="2667000" y="6629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726"/>
        <p:cNvGrpSpPr/>
        <p:nvPr/>
      </p:nvGrpSpPr>
      <p:grpSpPr>
        <a:xfrm>
          <a:off x="0" y="0"/>
          <a:ext cx="0" cy="0"/>
          <a:chOff x="0" y="0"/>
          <a:chExt cx="0" cy="0"/>
        </a:xfrm>
      </p:grpSpPr>
      <p:sp>
        <p:nvSpPr>
          <p:cNvPr id="728" name="Shape 72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29" name="Shape 729"/>
          <p:cNvSpPr txBox="1"/>
          <p:nvPr/>
        </p:nvSpPr>
        <p:spPr>
          <a:xfrm>
            <a:off x="3215390" y="607102"/>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CC9900"/>
                </a:solidFill>
                <a:latin typeface="Candara" panose="020E0502030303020204" pitchFamily="34" charset="0"/>
              </a:rPr>
              <a:t>MIB</a:t>
            </a:r>
          </a:p>
        </p:txBody>
      </p:sp>
      <p:pic>
        <p:nvPicPr>
          <p:cNvPr id="730" name="Shape 730"/>
          <p:cNvPicPr preferRelativeResize="0"/>
          <p:nvPr/>
        </p:nvPicPr>
        <p:blipFill rotWithShape="1">
          <a:blip r:embed="rId3">
            <a:alphaModFix/>
          </a:blip>
          <a:srcRect/>
          <a:stretch/>
        </p:blipFill>
        <p:spPr>
          <a:xfrm>
            <a:off x="930977" y="783237"/>
            <a:ext cx="4994274" cy="5029199"/>
          </a:xfrm>
          <a:prstGeom prst="rect">
            <a:avLst/>
          </a:prstGeom>
          <a:noFill/>
          <a:ln>
            <a:noFill/>
          </a:ln>
        </p:spPr>
      </p:pic>
      <p:sp>
        <p:nvSpPr>
          <p:cNvPr id="731" name="Shape 731"/>
          <p:cNvSpPr txBox="1"/>
          <p:nvPr/>
        </p:nvSpPr>
        <p:spPr>
          <a:xfrm>
            <a:off x="464696" y="6477000"/>
            <a:ext cx="11602386" cy="1422816"/>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MIB-II (RFC 1213) is superset of MIB-I.</a:t>
            </a:r>
          </a:p>
          <a:p>
            <a:pPr>
              <a:buClr>
                <a:schemeClr val="dk1"/>
              </a:buClr>
              <a:buSzPct val="100000"/>
              <a:buFont typeface="Arial"/>
              <a:buChar char="•"/>
            </a:pPr>
            <a:r>
              <a:rPr lang="en-US" sz="2000" dirty="0">
                <a:solidFill>
                  <a:schemeClr val="dk1"/>
                </a:solidFill>
                <a:latin typeface="Candara" panose="020E0502030303020204" pitchFamily="34" charset="0"/>
              </a:rPr>
              <a:t> Objects that are related grouped into object groups.</a:t>
            </a:r>
          </a:p>
          <a:p>
            <a:pPr>
              <a:buClr>
                <a:schemeClr val="dk1"/>
              </a:buClr>
              <a:buSzPct val="100000"/>
              <a:buFont typeface="Arial"/>
              <a:buChar char="•"/>
            </a:pPr>
            <a:r>
              <a:rPr lang="en-US" sz="2000" dirty="0">
                <a:solidFill>
                  <a:schemeClr val="dk1"/>
                </a:solidFill>
                <a:latin typeface="Candara" panose="020E0502030303020204" pitchFamily="34" charset="0"/>
              </a:rPr>
              <a:t> MIB module comprises module name, imports </a:t>
            </a:r>
            <a:r>
              <a:rPr lang="en-US" sz="2000" dirty="0" smtClean="0">
                <a:solidFill>
                  <a:schemeClr val="dk1"/>
                </a:solidFill>
                <a:latin typeface="Candara" panose="020E0502030303020204" pitchFamily="34" charset="0"/>
              </a:rPr>
              <a:t>from other </a:t>
            </a:r>
            <a:r>
              <a:rPr lang="en-US" sz="2000" dirty="0">
                <a:solidFill>
                  <a:schemeClr val="dk1"/>
                </a:solidFill>
                <a:latin typeface="Candara" panose="020E0502030303020204" pitchFamily="34" charset="0"/>
              </a:rPr>
              <a:t>modules, and definitions of current module.</a:t>
            </a:r>
          </a:p>
          <a:p>
            <a:pPr>
              <a:buClr>
                <a:schemeClr val="dk1"/>
              </a:buClr>
              <a:buSzPct val="100000"/>
              <a:buFont typeface="Arial"/>
              <a:buChar char="•"/>
            </a:pPr>
            <a:r>
              <a:rPr lang="en-US" sz="2000" dirty="0">
                <a:solidFill>
                  <a:schemeClr val="dk1"/>
                </a:solidFill>
                <a:latin typeface="Candara" panose="020E0502030303020204" pitchFamily="34" charset="0"/>
              </a:rPr>
              <a:t> RFC 1213 defines eleven groups; expanded later.</a:t>
            </a:r>
            <a:br>
              <a:rPr lang="en-US" sz="2000" dirty="0">
                <a:solidFill>
                  <a:schemeClr val="dk1"/>
                </a:solidFill>
                <a:latin typeface="Candara" panose="020E0502030303020204" pitchFamily="34" charset="0"/>
              </a:rPr>
            </a:br>
            <a:endParaRPr lang="en-US" sz="2000" dirty="0">
              <a:solidFill>
                <a:schemeClr val="dk1"/>
              </a:solidFill>
              <a:latin typeface="Candara" panose="020E0502030303020204" pitchFamily="34" charset="0"/>
            </a:endParaRPr>
          </a:p>
        </p:txBody>
      </p:sp>
      <p:sp>
        <p:nvSpPr>
          <p:cNvPr id="733" name="Shape 73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34" name="Shape 73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35" name="Shape 735"/>
          <p:cNvSpPr txBox="1"/>
          <p:nvPr/>
        </p:nvSpPr>
        <p:spPr>
          <a:xfrm>
            <a:off x="3200401" y="119921"/>
            <a:ext cx="5714999" cy="509665"/>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rgbClr val="CC9900"/>
                </a:solidFill>
                <a:latin typeface="Candara" panose="020E0502030303020204" pitchFamily="34" charset="0"/>
              </a:rPr>
              <a:t>Management of Information Base</a:t>
            </a:r>
          </a:p>
        </p:txBody>
      </p:sp>
      <p:cxnSp>
        <p:nvCxnSpPr>
          <p:cNvPr id="736" name="Shape 736"/>
          <p:cNvCxnSpPr/>
          <p:nvPr/>
        </p:nvCxnSpPr>
        <p:spPr>
          <a:xfrm>
            <a:off x="3276600" y="6172200"/>
            <a:ext cx="5638800" cy="0"/>
          </a:xfrm>
          <a:prstGeom prst="straightConnector1">
            <a:avLst/>
          </a:prstGeom>
          <a:noFill/>
          <a:ln w="12700" cap="rnd" cmpd="sng">
            <a:solidFill>
              <a:schemeClr val="dk1"/>
            </a:solidFill>
            <a:prstDash val="solid"/>
            <a:miter/>
            <a:headEnd type="none" w="med" len="med"/>
            <a:tailEnd type="none" w="med" len="med"/>
          </a:ln>
        </p:spPr>
      </p:cxnSp>
      <p:sp>
        <p:nvSpPr>
          <p:cNvPr id="737" name="Shape 737"/>
          <p:cNvSpPr txBox="1"/>
          <p:nvPr/>
        </p:nvSpPr>
        <p:spPr>
          <a:xfrm>
            <a:off x="2667000" y="6096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6595672" y="1558977"/>
            <a:ext cx="5396459" cy="3170099"/>
          </a:xfrm>
          <a:prstGeom prst="rect">
            <a:avLst/>
          </a:prstGeom>
          <a:noFill/>
        </p:spPr>
        <p:txBody>
          <a:bodyPr wrap="square" rtlCol="1">
            <a:spAutoFit/>
          </a:bodyPr>
          <a:lstStyle/>
          <a:p>
            <a:r>
              <a:rPr lang="en-US" sz="2000" dirty="0">
                <a:latin typeface="Candara" panose="020E0502030303020204" pitchFamily="34" charset="0"/>
              </a:rPr>
              <a:t>The entire </a:t>
            </a:r>
            <a:r>
              <a:rPr lang="en-US" sz="2000" b="1" dirty="0">
                <a:latin typeface="Candara" panose="020E0502030303020204" pitchFamily="34" charset="0"/>
              </a:rPr>
              <a:t>MIB </a:t>
            </a:r>
            <a:r>
              <a:rPr lang="en-US" sz="2000" dirty="0">
                <a:latin typeface="Candara" panose="020E0502030303020204" pitchFamily="34" charset="0"/>
              </a:rPr>
              <a:t>does not have to be implemented in either </a:t>
            </a:r>
            <a:r>
              <a:rPr lang="en-US" sz="2000" dirty="0" smtClean="0">
                <a:latin typeface="Candara" panose="020E0502030303020204" pitchFamily="34" charset="0"/>
              </a:rPr>
              <a:t>the manager </a:t>
            </a:r>
            <a:r>
              <a:rPr lang="en-US" sz="2000" dirty="0">
                <a:latin typeface="Candara" panose="020E0502030303020204" pitchFamily="34" charset="0"/>
              </a:rPr>
              <a:t>or the agent process</a:t>
            </a:r>
            <a:r>
              <a:rPr lang="en-US" sz="2000" dirty="0" smtClean="0">
                <a:latin typeface="Candara" panose="020E0502030303020204" pitchFamily="34" charset="0"/>
              </a:rPr>
              <a:t>.</a:t>
            </a:r>
          </a:p>
          <a:p>
            <a:endParaRPr lang="en-US" sz="2000" dirty="0">
              <a:latin typeface="Candara" panose="020E0502030303020204" pitchFamily="34" charset="0"/>
            </a:endParaRPr>
          </a:p>
          <a:p>
            <a:r>
              <a:rPr lang="en-US" sz="2000" b="1" dirty="0" smtClean="0">
                <a:latin typeface="Candara" panose="020E0502030303020204" pitchFamily="34" charset="0"/>
              </a:rPr>
              <a:t>MIB </a:t>
            </a:r>
            <a:r>
              <a:rPr lang="en-US" sz="2000" dirty="0">
                <a:latin typeface="Candara" panose="020E0502030303020204" pitchFamily="34" charset="0"/>
              </a:rPr>
              <a:t>is a </a:t>
            </a:r>
            <a:r>
              <a:rPr lang="en-US" sz="2000" b="1" dirty="0">
                <a:latin typeface="Candara" panose="020E0502030303020204" pitchFamily="34" charset="0"/>
              </a:rPr>
              <a:t>virtual information store </a:t>
            </a:r>
            <a:r>
              <a:rPr lang="en-US" sz="2000" dirty="0">
                <a:latin typeface="Candara" panose="020E0502030303020204" pitchFamily="34" charset="0"/>
              </a:rPr>
              <a:t>(base). </a:t>
            </a:r>
            <a:endParaRPr lang="en-US" sz="2000" dirty="0" smtClean="0">
              <a:latin typeface="Candara" panose="020E0502030303020204" pitchFamily="34" charset="0"/>
            </a:endParaRPr>
          </a:p>
          <a:p>
            <a:r>
              <a:rPr lang="en-US" sz="2000" b="1" dirty="0" smtClean="0">
                <a:latin typeface="Candara" panose="020E0502030303020204" pitchFamily="34" charset="0"/>
              </a:rPr>
              <a:t>Managed </a:t>
            </a:r>
            <a:r>
              <a:rPr lang="en-US" sz="2000" b="1" dirty="0">
                <a:latin typeface="Candara" panose="020E0502030303020204" pitchFamily="34" charset="0"/>
              </a:rPr>
              <a:t>objects </a:t>
            </a:r>
            <a:r>
              <a:rPr lang="en-US" sz="2000" dirty="0">
                <a:latin typeface="Candara" panose="020E0502030303020204" pitchFamily="34" charset="0"/>
              </a:rPr>
              <a:t>are accessed </a:t>
            </a:r>
            <a:r>
              <a:rPr lang="en-US" sz="2000" dirty="0" smtClean="0">
                <a:latin typeface="Candara" panose="020E0502030303020204" pitchFamily="34" charset="0"/>
              </a:rPr>
              <a:t>via this </a:t>
            </a:r>
            <a:r>
              <a:rPr lang="en-US" sz="2000" dirty="0">
                <a:latin typeface="Candara" panose="020E0502030303020204" pitchFamily="34" charset="0"/>
              </a:rPr>
              <a:t>virtual information base. Objects in the MIB are defined using </a:t>
            </a:r>
            <a:r>
              <a:rPr lang="en-US" sz="2000" b="1" dirty="0">
                <a:latin typeface="Candara" panose="020E0502030303020204" pitchFamily="34" charset="0"/>
              </a:rPr>
              <a:t>ASN.l </a:t>
            </a:r>
            <a:endParaRPr lang="en-US" sz="2000" b="1" dirty="0" smtClean="0">
              <a:latin typeface="Candara" panose="020E0502030303020204" pitchFamily="34" charset="0"/>
            </a:endParaRPr>
          </a:p>
          <a:p>
            <a:endParaRPr lang="en-US" sz="2000" b="1" dirty="0">
              <a:latin typeface="Candara" panose="020E0502030303020204" pitchFamily="34" charset="0"/>
            </a:endParaRPr>
          </a:p>
          <a:p>
            <a:endParaRPr lang="ar-SA" sz="2000" b="1" dirty="0">
              <a:latin typeface="Candara" panose="020E0502030303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741"/>
        <p:cNvGrpSpPr/>
        <p:nvPr/>
      </p:nvGrpSpPr>
      <p:grpSpPr>
        <a:xfrm>
          <a:off x="0" y="0"/>
          <a:ext cx="0" cy="0"/>
          <a:chOff x="0" y="0"/>
          <a:chExt cx="0" cy="0"/>
        </a:xfrm>
      </p:grpSpPr>
      <p:sp>
        <p:nvSpPr>
          <p:cNvPr id="743" name="Shape 743"/>
          <p:cNvSpPr txBox="1"/>
          <p:nvPr/>
        </p:nvSpPr>
        <p:spPr>
          <a:xfrm>
            <a:off x="428469" y="707037"/>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44" name="Shape 744"/>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System Group</a:t>
            </a:r>
          </a:p>
        </p:txBody>
      </p:sp>
      <p:pic>
        <p:nvPicPr>
          <p:cNvPr id="745" name="Shape 745"/>
          <p:cNvPicPr preferRelativeResize="0"/>
          <p:nvPr/>
        </p:nvPicPr>
        <p:blipFill rotWithShape="1">
          <a:blip r:embed="rId3">
            <a:alphaModFix/>
          </a:blip>
          <a:srcRect/>
          <a:stretch/>
        </p:blipFill>
        <p:spPr>
          <a:xfrm>
            <a:off x="349222" y="94389"/>
            <a:ext cx="4190999" cy="3783011"/>
          </a:xfrm>
          <a:prstGeom prst="rect">
            <a:avLst/>
          </a:prstGeom>
          <a:noFill/>
          <a:ln>
            <a:noFill/>
          </a:ln>
        </p:spPr>
      </p:pic>
      <p:pic>
        <p:nvPicPr>
          <p:cNvPr id="746" name="Shape 746"/>
          <p:cNvPicPr preferRelativeResize="0"/>
          <p:nvPr/>
        </p:nvPicPr>
        <p:blipFill rotWithShape="1">
          <a:blip r:embed="rId4">
            <a:alphaModFix/>
          </a:blip>
          <a:srcRect b="20068"/>
          <a:stretch/>
        </p:blipFill>
        <p:spPr>
          <a:xfrm>
            <a:off x="292733" y="4517788"/>
            <a:ext cx="4742563" cy="1444100"/>
          </a:xfrm>
          <a:prstGeom prst="rect">
            <a:avLst/>
          </a:prstGeom>
          <a:noFill/>
          <a:ln>
            <a:noFill/>
          </a:ln>
        </p:spPr>
      </p:pic>
      <p:cxnSp>
        <p:nvCxnSpPr>
          <p:cNvPr id="749" name="Shape 74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50" name="Shape 75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751" name="Shape 751"/>
          <p:cNvCxnSpPr/>
          <p:nvPr/>
        </p:nvCxnSpPr>
        <p:spPr>
          <a:xfrm flipV="1">
            <a:off x="111477" y="3950208"/>
            <a:ext cx="5021355" cy="24284"/>
          </a:xfrm>
          <a:prstGeom prst="straightConnector1">
            <a:avLst/>
          </a:prstGeom>
          <a:noFill/>
          <a:ln w="12700" cap="rnd" cmpd="sng">
            <a:solidFill>
              <a:schemeClr val="dk1"/>
            </a:solidFill>
            <a:prstDash val="solid"/>
            <a:miter/>
            <a:headEnd type="none" w="med" len="med"/>
            <a:tailEnd type="none" w="med" len="med"/>
          </a:ln>
        </p:spPr>
      </p:cxnSp>
      <p:sp>
        <p:nvSpPr>
          <p:cNvPr id="752" name="Shape 752"/>
          <p:cNvSpPr txBox="1"/>
          <p:nvPr/>
        </p:nvSpPr>
        <p:spPr>
          <a:xfrm>
            <a:off x="-327435" y="4105556"/>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5157216" y="1015334"/>
            <a:ext cx="6836714" cy="5078313"/>
          </a:xfrm>
          <a:prstGeom prst="rect">
            <a:avLst/>
          </a:prstGeom>
          <a:noFill/>
        </p:spPr>
        <p:txBody>
          <a:bodyPr wrap="square" rtlCol="1">
            <a:spAutoFit/>
          </a:bodyPr>
          <a:lstStyle/>
          <a:p>
            <a:r>
              <a:rPr lang="en-US" sz="1800" b="1" dirty="0">
                <a:latin typeface="Candara" panose="020E0502030303020204" pitchFamily="34" charset="0"/>
              </a:rPr>
              <a:t>Object Groups</a:t>
            </a:r>
            <a:r>
              <a:rPr lang="en-US" sz="1800" dirty="0">
                <a:latin typeface="Candara" panose="020E0502030303020204" pitchFamily="34" charset="0"/>
              </a:rPr>
              <a:t>. Objects that are related are grouped into object groups. Notice that this grouping </a:t>
            </a:r>
            <a:r>
              <a:rPr lang="en-US" sz="1800" dirty="0" smtClean="0">
                <a:latin typeface="Candara" panose="020E0502030303020204" pitchFamily="34" charset="0"/>
              </a:rPr>
              <a:t>is different </a:t>
            </a:r>
            <a:r>
              <a:rPr lang="en-US" sz="1800" dirty="0">
                <a:latin typeface="Candara" panose="020E0502030303020204" pitchFamily="34" charset="0"/>
              </a:rPr>
              <a:t>from the grouping of object types to construct an aggregate object type. Object groups </a:t>
            </a:r>
            <a:r>
              <a:rPr lang="en-US" sz="1800" dirty="0" smtClean="0">
                <a:latin typeface="Candara" panose="020E0502030303020204" pitchFamily="34" charset="0"/>
              </a:rPr>
              <a:t>facilitate </a:t>
            </a:r>
            <a:r>
              <a:rPr lang="en-US" sz="1800" dirty="0">
                <a:latin typeface="Candara" panose="020E0502030303020204" pitchFamily="34" charset="0"/>
              </a:rPr>
              <a:t>logical assignment of object identifiers. One of the criteria for choosing objects to be included </a:t>
            </a:r>
            <a:r>
              <a:rPr lang="en-US" sz="1800" dirty="0" smtClean="0">
                <a:latin typeface="Candara" panose="020E0502030303020204" pitchFamily="34" charset="0"/>
              </a:rPr>
              <a:t>in standards </a:t>
            </a:r>
            <a:r>
              <a:rPr lang="en-US" sz="1800" dirty="0">
                <a:latin typeface="Candara" panose="020E0502030303020204" pitchFamily="34" charset="0"/>
              </a:rPr>
              <a:t>is that it is essential for either fault or configuration management. Thus, </a:t>
            </a:r>
            <a:r>
              <a:rPr lang="en-US" sz="1800" dirty="0" smtClean="0">
                <a:latin typeface="Candara" panose="020E0502030303020204" pitchFamily="34" charset="0"/>
              </a:rPr>
              <a:t>if a </a:t>
            </a:r>
            <a:r>
              <a:rPr lang="en-US" sz="1800" dirty="0">
                <a:latin typeface="Candara" panose="020E0502030303020204" pitchFamily="34" charset="0"/>
              </a:rPr>
              <a:t>group is </a:t>
            </a:r>
            <a:r>
              <a:rPr lang="en-US" sz="1800" dirty="0" smtClean="0">
                <a:latin typeface="Candara" panose="020E0502030303020204" pitchFamily="34" charset="0"/>
              </a:rPr>
              <a:t>implemented </a:t>
            </a:r>
            <a:r>
              <a:rPr lang="en-US" sz="1800" dirty="0">
                <a:latin typeface="Candara" panose="020E0502030303020204" pitchFamily="34" charset="0"/>
              </a:rPr>
              <a:t>in a system by a vendor, all the components are implemented, i.e., status is mandatory for all </a:t>
            </a:r>
            <a:r>
              <a:rPr lang="en-US" sz="1800" dirty="0" smtClean="0">
                <a:latin typeface="Candara" panose="020E0502030303020204" pitchFamily="34" charset="0"/>
              </a:rPr>
              <a:t>its components</a:t>
            </a:r>
            <a:r>
              <a:rPr lang="en-US" sz="1800" dirty="0">
                <a:latin typeface="Candara" panose="020E0502030303020204" pitchFamily="34" charset="0"/>
              </a:rPr>
              <a:t>. For example, </a:t>
            </a:r>
            <a:r>
              <a:rPr lang="en-US" sz="1800" dirty="0" smtClean="0">
                <a:latin typeface="Candara" panose="020E0502030303020204" pitchFamily="34" charset="0"/>
              </a:rPr>
              <a:t>if the </a:t>
            </a:r>
            <a:r>
              <a:rPr lang="en-US" sz="1800" dirty="0">
                <a:latin typeface="Candara" panose="020E0502030303020204" pitchFamily="34" charset="0"/>
              </a:rPr>
              <a:t>External Gateway Protocol (EGP) is implemented in a system, then </a:t>
            </a:r>
            <a:r>
              <a:rPr lang="en-US" sz="1800" dirty="0" smtClean="0">
                <a:latin typeface="Candara" panose="020E0502030303020204" pitchFamily="34" charset="0"/>
              </a:rPr>
              <a:t>all EGP </a:t>
            </a:r>
            <a:r>
              <a:rPr lang="en-US" sz="1800" dirty="0">
                <a:latin typeface="Candara" panose="020E0502030303020204" pitchFamily="34" charset="0"/>
              </a:rPr>
              <a:t>group objects are mandatory to be present</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a:t>
            </a:r>
            <a:r>
              <a:rPr lang="en-US" sz="1800" b="1" dirty="0">
                <a:latin typeface="Candara" panose="020E0502030303020204" pitchFamily="34" charset="0"/>
              </a:rPr>
              <a:t>System group </a:t>
            </a:r>
            <a:r>
              <a:rPr lang="en-US" sz="1800" dirty="0">
                <a:latin typeface="Candara" panose="020E0502030303020204" pitchFamily="34" charset="0"/>
              </a:rPr>
              <a:t>contains objects describing system administration. The Interfaces group </a:t>
            </a:r>
            <a:r>
              <a:rPr lang="en-US" sz="1800" dirty="0" smtClean="0">
                <a:latin typeface="Candara" panose="020E0502030303020204" pitchFamily="34" charset="0"/>
              </a:rPr>
              <a:t>defines interfaces </a:t>
            </a:r>
            <a:r>
              <a:rPr lang="en-US" sz="1800" dirty="0">
                <a:latin typeface="Candara" panose="020E0502030303020204" pitchFamily="34" charset="0"/>
              </a:rPr>
              <a:t>of the network component and network parameters associated with each of those </a:t>
            </a:r>
            <a:r>
              <a:rPr lang="en-US" sz="1800" dirty="0" smtClean="0">
                <a:latin typeface="Candara" panose="020E0502030303020204" pitchFamily="34" charset="0"/>
              </a:rPr>
              <a:t>interfaces. The </a:t>
            </a:r>
            <a:r>
              <a:rPr lang="en-US" sz="1800" dirty="0">
                <a:latin typeface="Candara" panose="020E0502030303020204" pitchFamily="34" charset="0"/>
              </a:rPr>
              <a:t>Address translation group is a cross-reference table between the </a:t>
            </a:r>
            <a:r>
              <a:rPr lang="en-US" sz="1800" dirty="0" smtClean="0">
                <a:latin typeface="Candara" panose="020E0502030303020204" pitchFamily="34" charset="0"/>
              </a:rPr>
              <a:t>IP address </a:t>
            </a:r>
            <a:r>
              <a:rPr lang="en-US" sz="1800" dirty="0">
                <a:latin typeface="Candara" panose="020E0502030303020204" pitchFamily="34" charset="0"/>
              </a:rPr>
              <a:t>and the physical </a:t>
            </a:r>
            <a:r>
              <a:rPr lang="en-US" sz="1800" dirty="0" smtClean="0">
                <a:latin typeface="Candara" panose="020E0502030303020204" pitchFamily="34" charset="0"/>
              </a:rPr>
              <a:t>address. IP,ICMP,TCP</a:t>
            </a:r>
            <a:r>
              <a:rPr lang="en-US" sz="1800" dirty="0">
                <a:latin typeface="Candara" panose="020E0502030303020204" pitchFamily="34" charset="0"/>
              </a:rPr>
              <a:t>, UDP</a:t>
            </a:r>
            <a:r>
              <a:rPr lang="en-US" sz="1800" dirty="0" smtClean="0">
                <a:latin typeface="Candara" panose="020E0502030303020204" pitchFamily="34" charset="0"/>
              </a:rPr>
              <a:t>, and EGP </a:t>
            </a:r>
            <a:r>
              <a:rPr lang="en-US" sz="1800" dirty="0">
                <a:latin typeface="Candara" panose="020E0502030303020204" pitchFamily="34" charset="0"/>
              </a:rPr>
              <a:t>groups are the grouping </a:t>
            </a:r>
            <a:r>
              <a:rPr lang="en-US" sz="1800" dirty="0" smtClean="0">
                <a:latin typeface="Candara" panose="020E0502030303020204" pitchFamily="34" charset="0"/>
              </a:rPr>
              <a:t>of objects </a:t>
            </a:r>
            <a:r>
              <a:rPr lang="en-US" sz="1800" dirty="0">
                <a:latin typeface="Candara" panose="020E0502030303020204" pitchFamily="34" charset="0"/>
              </a:rPr>
              <a:t>associated with the respective </a:t>
            </a:r>
            <a:r>
              <a:rPr lang="en-US" sz="1800" dirty="0" smtClean="0">
                <a:latin typeface="Candara" panose="020E0502030303020204" pitchFamily="34" charset="0"/>
              </a:rPr>
              <a:t>protocol of </a:t>
            </a:r>
            <a:r>
              <a:rPr lang="en-US" sz="1800" dirty="0">
                <a:latin typeface="Candara" panose="020E0502030303020204" pitchFamily="34" charset="0"/>
              </a:rPr>
              <a:t>the system.</a:t>
            </a:r>
            <a:endParaRPr lang="ar-SA" sz="1800" dirty="0">
              <a:latin typeface="Candara" panose="020E0502030303020204" pitchFamily="34" charset="0"/>
            </a:endParaRPr>
          </a:p>
        </p:txBody>
      </p:sp>
      <p:sp>
        <p:nvSpPr>
          <p:cNvPr id="3" name="TextBox 2"/>
          <p:cNvSpPr txBox="1"/>
          <p:nvPr/>
        </p:nvSpPr>
        <p:spPr>
          <a:xfrm>
            <a:off x="316992" y="6632448"/>
            <a:ext cx="11460479" cy="1477328"/>
          </a:xfrm>
          <a:prstGeom prst="rect">
            <a:avLst/>
          </a:prstGeom>
          <a:noFill/>
        </p:spPr>
        <p:txBody>
          <a:bodyPr wrap="square" rtlCol="1">
            <a:spAutoFit/>
          </a:bodyPr>
          <a:lstStyle/>
          <a:p>
            <a:r>
              <a:rPr lang="en-US" sz="1800" dirty="0" smtClean="0">
                <a:latin typeface="Candara" panose="020E0502030303020204" pitchFamily="34" charset="0"/>
              </a:rPr>
              <a:t>System </a:t>
            </a:r>
            <a:r>
              <a:rPr lang="en-US" sz="1800" dirty="0">
                <a:latin typeface="Candara" panose="020E0502030303020204" pitchFamily="34" charset="0"/>
              </a:rPr>
              <a:t>Group. The System group is the basic group in the Internet standard MIB. Its elements </a:t>
            </a:r>
            <a:r>
              <a:rPr lang="en-US" sz="1800" dirty="0" smtClean="0">
                <a:latin typeface="Candara" panose="020E0502030303020204" pitchFamily="34" charset="0"/>
              </a:rPr>
              <a:t>are probably </a:t>
            </a:r>
            <a:r>
              <a:rPr lang="en-US" sz="1800" dirty="0">
                <a:latin typeface="Candara" panose="020E0502030303020204" pitchFamily="34" charset="0"/>
              </a:rPr>
              <a:t>the most accessed managed objects. After an NMS discovers all the components in a </a:t>
            </a:r>
            <a:r>
              <a:rPr lang="en-US" sz="1800" dirty="0" smtClean="0">
                <a:latin typeface="Candara" panose="020E0502030303020204" pitchFamily="34" charset="0"/>
              </a:rPr>
              <a:t>network or </a:t>
            </a:r>
            <a:r>
              <a:rPr lang="en-US" sz="1800" dirty="0">
                <a:latin typeface="Candara" panose="020E0502030303020204" pitchFamily="34" charset="0"/>
              </a:rPr>
              <a:t>newly added components in the network, it has to obtain information on the system it </a:t>
            </a:r>
            <a:r>
              <a:rPr lang="en-US" sz="1800" dirty="0" smtClean="0">
                <a:latin typeface="Candara" panose="020E0502030303020204" pitchFamily="34" charset="0"/>
              </a:rPr>
              <a:t>discovered, such </a:t>
            </a:r>
            <a:r>
              <a:rPr lang="en-US" sz="1800" dirty="0">
                <a:latin typeface="Candara" panose="020E0502030303020204" pitchFamily="34" charset="0"/>
              </a:rPr>
              <a:t>as system name, object ID, </a:t>
            </a:r>
            <a:r>
              <a:rPr lang="en-US" sz="1800" dirty="0" err="1" smtClean="0">
                <a:latin typeface="Candara" panose="020E0502030303020204" pitchFamily="34" charset="0"/>
              </a:rPr>
              <a:t>etc</a:t>
            </a:r>
            <a:endParaRPr lang="en-US" sz="1800" dirty="0" smtClean="0">
              <a:latin typeface="Candara" panose="020E0502030303020204" pitchFamily="34" charset="0"/>
            </a:endParaRPr>
          </a:p>
          <a:p>
            <a:r>
              <a:rPr lang="en-US" sz="1800" dirty="0" smtClean="0">
                <a:latin typeface="Candara" panose="020E0502030303020204" pitchFamily="34" charset="0"/>
              </a:rPr>
              <a:t>Implementation of </a:t>
            </a:r>
            <a:r>
              <a:rPr lang="en-US" sz="1800" dirty="0">
                <a:latin typeface="Candara" panose="020E0502030303020204" pitchFamily="34" charset="0"/>
              </a:rPr>
              <a:t>the System group is mandatory for all systems in both the agent and the </a:t>
            </a:r>
            <a:r>
              <a:rPr lang="en-US" sz="1800" dirty="0" smtClean="0">
                <a:latin typeface="Candara" panose="020E0502030303020204" pitchFamily="34" charset="0"/>
              </a:rPr>
              <a:t>manager. It </a:t>
            </a:r>
            <a:r>
              <a:rPr lang="en-US" sz="1800" dirty="0">
                <a:latin typeface="Candara" panose="020E0502030303020204" pitchFamily="34" charset="0"/>
              </a:rPr>
              <a:t>consists of seven entities, which are presented in Figure 4.27 and Table 4.5.</a:t>
            </a:r>
            <a:endParaRPr lang="ar-SA" sz="1800" dirty="0">
              <a:latin typeface="Candara" panose="020E0502030303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756"/>
        <p:cNvGrpSpPr/>
        <p:nvPr/>
      </p:nvGrpSpPr>
      <p:grpSpPr>
        <a:xfrm>
          <a:off x="0" y="0"/>
          <a:ext cx="0" cy="0"/>
          <a:chOff x="0" y="0"/>
          <a:chExt cx="0" cy="0"/>
        </a:xfrm>
      </p:grpSpPr>
      <p:cxnSp>
        <p:nvCxnSpPr>
          <p:cNvPr id="757" name="Shape 75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58" name="Shape 75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59" name="Shape 759"/>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err="1">
                <a:solidFill>
                  <a:schemeClr val="dk1"/>
                </a:solidFill>
                <a:latin typeface="Candara" panose="020E0502030303020204" pitchFamily="34" charset="0"/>
              </a:rPr>
              <a:t>sysServices</a:t>
            </a:r>
            <a:endParaRPr lang="en-US" sz="3200" b="1" dirty="0">
              <a:solidFill>
                <a:schemeClr val="dk1"/>
              </a:solidFill>
              <a:latin typeface="Candara" panose="020E0502030303020204" pitchFamily="34" charset="0"/>
            </a:endParaRPr>
          </a:p>
        </p:txBody>
      </p:sp>
      <p:pic>
        <p:nvPicPr>
          <p:cNvPr id="760" name="Shape 760"/>
          <p:cNvPicPr preferRelativeResize="0"/>
          <p:nvPr/>
        </p:nvPicPr>
        <p:blipFill rotWithShape="1">
          <a:blip r:embed="rId3">
            <a:alphaModFix/>
          </a:blip>
          <a:srcRect/>
          <a:stretch/>
        </p:blipFill>
        <p:spPr>
          <a:xfrm>
            <a:off x="3198812" y="1143001"/>
            <a:ext cx="5376862" cy="6011861"/>
          </a:xfrm>
          <a:prstGeom prst="rect">
            <a:avLst/>
          </a:prstGeom>
          <a:noFill/>
          <a:ln>
            <a:noFill/>
          </a:ln>
        </p:spPr>
      </p:pic>
      <p:sp>
        <p:nvSpPr>
          <p:cNvPr id="761" name="Shape 76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762" name="Shape 76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63" name="Shape 76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64" name="Shape 76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765" name="Shape 765"/>
          <p:cNvCxnSpPr/>
          <p:nvPr/>
        </p:nvCxnSpPr>
        <p:spPr>
          <a:xfrm>
            <a:off x="3276600" y="7239000"/>
            <a:ext cx="5638800" cy="0"/>
          </a:xfrm>
          <a:prstGeom prst="straightConnector1">
            <a:avLst/>
          </a:prstGeom>
          <a:noFill/>
          <a:ln w="12700" cap="rnd" cmpd="sng">
            <a:solidFill>
              <a:schemeClr val="dk1"/>
            </a:solidFill>
            <a:prstDash val="solid"/>
            <a:miter/>
            <a:headEnd type="none" w="med" len="med"/>
            <a:tailEnd type="none" w="med" len="med"/>
          </a:ln>
        </p:spPr>
      </p:cxnSp>
      <p:sp>
        <p:nvSpPr>
          <p:cNvPr id="766" name="Shape 766"/>
          <p:cNvSpPr txBox="1"/>
          <p:nvPr/>
        </p:nvSpPr>
        <p:spPr>
          <a:xfrm>
            <a:off x="2667000" y="7162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770"/>
        <p:cNvGrpSpPr/>
        <p:nvPr/>
      </p:nvGrpSpPr>
      <p:grpSpPr>
        <a:xfrm>
          <a:off x="0" y="0"/>
          <a:ext cx="0" cy="0"/>
          <a:chOff x="0" y="0"/>
          <a:chExt cx="0" cy="0"/>
        </a:xfrm>
      </p:grpSpPr>
      <p:sp>
        <p:nvSpPr>
          <p:cNvPr id="772" name="Shape 77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773" name="Shape 773"/>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Interfaces Group</a:t>
            </a:r>
          </a:p>
        </p:txBody>
      </p:sp>
      <p:pic>
        <p:nvPicPr>
          <p:cNvPr id="774" name="Shape 774"/>
          <p:cNvPicPr preferRelativeResize="0"/>
          <p:nvPr/>
        </p:nvPicPr>
        <p:blipFill rotWithShape="1">
          <a:blip r:embed="rId3">
            <a:alphaModFix/>
          </a:blip>
          <a:srcRect/>
          <a:stretch/>
        </p:blipFill>
        <p:spPr>
          <a:xfrm>
            <a:off x="682752" y="1075945"/>
            <a:ext cx="5445124" cy="5853111"/>
          </a:xfrm>
          <a:prstGeom prst="rect">
            <a:avLst/>
          </a:prstGeom>
          <a:noFill/>
          <a:ln>
            <a:noFill/>
          </a:ln>
        </p:spPr>
      </p:pic>
      <p:cxnSp>
        <p:nvCxnSpPr>
          <p:cNvPr id="777" name="Shape 77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78" name="Shape 77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flipH="1">
            <a:off x="6263514" y="1207008"/>
            <a:ext cx="5538341" cy="7171194"/>
          </a:xfrm>
          <a:prstGeom prst="rect">
            <a:avLst/>
          </a:prstGeom>
          <a:noFill/>
        </p:spPr>
        <p:txBody>
          <a:bodyPr wrap="square" rtlCol="1">
            <a:spAutoFit/>
          </a:bodyPr>
          <a:lstStyle/>
          <a:p>
            <a:r>
              <a:rPr lang="en-US" sz="2000" dirty="0">
                <a:latin typeface="Candara" panose="020E0502030303020204" pitchFamily="34" charset="0"/>
              </a:rPr>
              <a:t>Interfaces Group. The Interfaces group contains managed objects associated with the interfaces of </a:t>
            </a:r>
            <a:r>
              <a:rPr lang="en-US" sz="2000" dirty="0" smtClean="0">
                <a:latin typeface="Candara" panose="020E0502030303020204" pitchFamily="34" charset="0"/>
              </a:rPr>
              <a:t>a system</a:t>
            </a:r>
            <a:r>
              <a:rPr lang="en-US" sz="2000" dirty="0">
                <a:latin typeface="Candara" panose="020E0502030303020204" pitchFamily="34" charset="0"/>
              </a:rPr>
              <a:t>. </a:t>
            </a:r>
            <a:r>
              <a:rPr lang="en-US" sz="2000" dirty="0" smtClean="0">
                <a:latin typeface="Candara" panose="020E0502030303020204" pitchFamily="34" charset="0"/>
              </a:rPr>
              <a:t>If there </a:t>
            </a:r>
            <a:r>
              <a:rPr lang="en-US" sz="2000" dirty="0">
                <a:latin typeface="Candara" panose="020E0502030303020204" pitchFamily="34" charset="0"/>
              </a:rPr>
              <a:t>is more than one interface in the system, the group describes the parameters </a:t>
            </a:r>
            <a:r>
              <a:rPr lang="en-US" sz="2000" dirty="0" smtClean="0">
                <a:latin typeface="Candara" panose="020E0502030303020204" pitchFamily="34" charset="0"/>
              </a:rPr>
              <a:t>associated with </a:t>
            </a:r>
            <a:r>
              <a:rPr lang="en-US" sz="2000" dirty="0">
                <a:latin typeface="Candara" panose="020E0502030303020204" pitchFamily="34" charset="0"/>
              </a:rPr>
              <a:t>each interface. For example, </a:t>
            </a:r>
            <a:r>
              <a:rPr lang="en-US" sz="2000" dirty="0" smtClean="0">
                <a:latin typeface="Candara" panose="020E0502030303020204" pitchFamily="34" charset="0"/>
              </a:rPr>
              <a:t>if an </a:t>
            </a:r>
            <a:r>
              <a:rPr lang="en-US" sz="2000" dirty="0">
                <a:latin typeface="Candara" panose="020E0502030303020204" pitchFamily="34" charset="0"/>
              </a:rPr>
              <a:t>Ethernet bridge has several network interface cards, the </a:t>
            </a:r>
            <a:r>
              <a:rPr lang="en-US" sz="2000" dirty="0" smtClean="0">
                <a:latin typeface="Candara" panose="020E0502030303020204" pitchFamily="34" charset="0"/>
              </a:rPr>
              <a:t>group would </a:t>
            </a:r>
            <a:r>
              <a:rPr lang="en-US" sz="2000" dirty="0">
                <a:latin typeface="Candara" panose="020E0502030303020204" pitchFamily="34" charset="0"/>
              </a:rPr>
              <a:t>cover information associated with each interface. However, the Interfaces MIB contains </a:t>
            </a:r>
            <a:r>
              <a:rPr lang="en-US" sz="2000" dirty="0" smtClean="0">
                <a:latin typeface="Candara" panose="020E0502030303020204" pitchFamily="34" charset="0"/>
              </a:rPr>
              <a:t>only generic </a:t>
            </a:r>
            <a:r>
              <a:rPr lang="en-US" sz="2000" dirty="0">
                <a:latin typeface="Candara" panose="020E0502030303020204" pitchFamily="34" charset="0"/>
              </a:rPr>
              <a:t>parameters. In the Ethernet example, there is more information associated with the </a:t>
            </a:r>
            <a:r>
              <a:rPr lang="en-US" sz="2000" dirty="0" smtClean="0">
                <a:latin typeface="Candara" panose="020E0502030303020204" pitchFamily="34" charset="0"/>
              </a:rPr>
              <a:t>Ethernet LAN, which </a:t>
            </a:r>
            <a:r>
              <a:rPr lang="en-US" sz="2000" dirty="0">
                <a:latin typeface="Candara" panose="020E0502030303020204" pitchFamily="34" charset="0"/>
              </a:rPr>
              <a:t>is addressed in the MIB specifications of the particular medium, as in Definitions of </a:t>
            </a:r>
            <a:r>
              <a:rPr lang="en-US" sz="2000" dirty="0" smtClean="0">
                <a:latin typeface="Candara" panose="020E0502030303020204" pitchFamily="34" charset="0"/>
              </a:rPr>
              <a:t>Managed </a:t>
            </a:r>
            <a:r>
              <a:rPr lang="en-US" sz="2000" dirty="0">
                <a:latin typeface="Candara" panose="020E0502030303020204" pitchFamily="34" charset="0"/>
              </a:rPr>
              <a:t>Objects for the Ethernet-like Interface types [RFC 2358], An NMS would combine </a:t>
            </a:r>
            <a:r>
              <a:rPr lang="en-US" sz="2000" dirty="0" smtClean="0">
                <a:latin typeface="Candara" panose="020E0502030303020204" pitchFamily="34" charset="0"/>
              </a:rPr>
              <a:t>information obtained </a:t>
            </a:r>
            <a:r>
              <a:rPr lang="en-US" sz="2000" dirty="0">
                <a:latin typeface="Candara" panose="020E0502030303020204" pitchFamily="34" charset="0"/>
              </a:rPr>
              <a:t>from various groups </a:t>
            </a:r>
            <a:r>
              <a:rPr lang="en-US" sz="2000" dirty="0" smtClean="0">
                <a:latin typeface="Candara" panose="020E0502030303020204" pitchFamily="34" charset="0"/>
              </a:rPr>
              <a:t>in presenting </a:t>
            </a:r>
            <a:r>
              <a:rPr lang="en-US" sz="2000" dirty="0">
                <a:latin typeface="Candara" panose="020E0502030303020204" pitchFamily="34" charset="0"/>
              </a:rPr>
              <a:t>comprehensive data to the </a:t>
            </a:r>
            <a:r>
              <a:rPr lang="en-US" sz="2000" dirty="0" smtClean="0">
                <a:latin typeface="Candara" panose="020E0502030303020204" pitchFamily="34" charset="0"/>
              </a:rPr>
              <a:t>user. The </a:t>
            </a:r>
            <a:r>
              <a:rPr lang="en-US" sz="2000" dirty="0">
                <a:latin typeface="Candara" panose="020E0502030303020204" pitchFamily="34" charset="0"/>
              </a:rPr>
              <a:t>Interfaces group specifies the number of interfaces </a:t>
            </a:r>
            <a:r>
              <a:rPr lang="en-US" sz="2000" dirty="0" smtClean="0">
                <a:latin typeface="Candara" panose="020E0502030303020204" pitchFamily="34" charset="0"/>
              </a:rPr>
              <a:t>in a </a:t>
            </a:r>
            <a:r>
              <a:rPr lang="en-US" sz="2000" dirty="0">
                <a:latin typeface="Candara" panose="020E0502030303020204" pitchFamily="34" charset="0"/>
              </a:rPr>
              <a:t>network component </a:t>
            </a:r>
            <a:r>
              <a:rPr lang="en-US" sz="2000" dirty="0" smtClean="0">
                <a:latin typeface="Candara" panose="020E0502030303020204" pitchFamily="34" charset="0"/>
              </a:rPr>
              <a:t>and managed objects associated </a:t>
            </a:r>
            <a:r>
              <a:rPr lang="en-US" sz="2000" dirty="0">
                <a:latin typeface="Candara" panose="020E0502030303020204" pitchFamily="34" charset="0"/>
              </a:rPr>
              <a:t>with each interface. Implementation of Interfaces group is mandatory for all systems. </a:t>
            </a:r>
            <a:r>
              <a:rPr lang="en-US" sz="2000" dirty="0" smtClean="0">
                <a:latin typeface="Candara" panose="020E0502030303020204" pitchFamily="34" charset="0"/>
              </a:rPr>
              <a:t>It consists </a:t>
            </a:r>
            <a:r>
              <a:rPr lang="en-US" sz="2000" dirty="0">
                <a:latin typeface="Candara" panose="020E0502030303020204" pitchFamily="34" charset="0"/>
              </a:rPr>
              <a:t>of two nodes as shown in Figure 4.28 and Table 4.6. </a:t>
            </a:r>
            <a:endParaRPr lang="ar-SA" sz="2000" dirty="0">
              <a:latin typeface="Candara" panose="020E0502030303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cxnSp>
        <p:nvCxnSpPr>
          <p:cNvPr id="785" name="Shape 785"/>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786" name="Shape 786"/>
          <p:cNvSpPr txBox="1"/>
          <p:nvPr/>
        </p:nvSpPr>
        <p:spPr>
          <a:xfrm>
            <a:off x="3200400" y="457200"/>
            <a:ext cx="5638800" cy="519112"/>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chemeClr val="dk1"/>
                </a:solidFill>
                <a:latin typeface="Candara" panose="020E0502030303020204" pitchFamily="34" charset="0"/>
              </a:rPr>
              <a:t>Extension to Interfaces MIB</a:t>
            </a:r>
          </a:p>
        </p:txBody>
      </p:sp>
      <p:sp>
        <p:nvSpPr>
          <p:cNvPr id="787" name="Shape 78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788" name="Shape 788"/>
          <p:cNvSpPr txBox="1"/>
          <p:nvPr/>
        </p:nvSpPr>
        <p:spPr>
          <a:xfrm>
            <a:off x="3124201" y="5410200"/>
            <a:ext cx="5943599" cy="259715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600" dirty="0">
                <a:solidFill>
                  <a:schemeClr val="dk1"/>
                </a:solidFill>
                <a:latin typeface="Candara" panose="020E0502030303020204" pitchFamily="34" charset="0"/>
              </a:rPr>
              <a:t> Interfaces MIB limited by maximum number of physical ports</a:t>
            </a:r>
          </a:p>
          <a:p>
            <a:pPr>
              <a:buClr>
                <a:schemeClr val="dk1"/>
              </a:buClr>
              <a:buSzPct val="100000"/>
              <a:buFont typeface="Arial"/>
              <a:buChar char="•"/>
            </a:pPr>
            <a:r>
              <a:rPr lang="en-US" sz="1600" dirty="0">
                <a:solidFill>
                  <a:schemeClr val="dk1"/>
                </a:solidFill>
                <a:latin typeface="Candara" panose="020E0502030303020204" pitchFamily="34" charset="0"/>
              </a:rPr>
              <a:t> A physical port may have several conceptual ports</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e.g., channels in cable access network</a:t>
            </a:r>
          </a:p>
          <a:p>
            <a:pPr>
              <a:buClr>
                <a:schemeClr val="dk1"/>
              </a:buClr>
              <a:buSzPct val="100000"/>
              <a:buFont typeface="Arial"/>
              <a:buChar char="•"/>
            </a:pPr>
            <a:r>
              <a:rPr lang="en-US" sz="1600" i="1" dirty="0">
                <a:solidFill>
                  <a:schemeClr val="dk1"/>
                </a:solidFill>
                <a:latin typeface="Candara" panose="020E0502030303020204" pitchFamily="34" charset="0"/>
              </a:rPr>
              <a:t> </a:t>
            </a:r>
            <a:r>
              <a:rPr lang="en-US" sz="1600" i="1" dirty="0" err="1">
                <a:solidFill>
                  <a:schemeClr val="dk1"/>
                </a:solidFill>
                <a:latin typeface="Candara" panose="020E0502030303020204" pitchFamily="34" charset="0"/>
              </a:rPr>
              <a:t>ifMIB</a:t>
            </a:r>
            <a:r>
              <a:rPr lang="en-US" sz="1600" dirty="0">
                <a:solidFill>
                  <a:schemeClr val="dk1"/>
                </a:solidFill>
                <a:latin typeface="Candara" panose="020E0502030303020204" pitchFamily="34" charset="0"/>
              </a:rPr>
              <a:t> {mib-2 31} created to extend </a:t>
            </a:r>
            <a:r>
              <a:rPr lang="en-US" sz="1600" i="1" dirty="0">
                <a:solidFill>
                  <a:schemeClr val="dk1"/>
                </a:solidFill>
                <a:latin typeface="Candara" panose="020E0502030303020204" pitchFamily="34" charset="0"/>
              </a:rPr>
              <a:t>interfaces MIB</a:t>
            </a:r>
          </a:p>
          <a:p>
            <a:pPr>
              <a:buClr>
                <a:schemeClr val="dk1"/>
              </a:buClr>
              <a:buSzPct val="100000"/>
              <a:buFont typeface="Arial"/>
              <a:buChar char="•"/>
            </a:pPr>
            <a:r>
              <a:rPr lang="en-US" sz="1600" i="1" dirty="0">
                <a:solidFill>
                  <a:schemeClr val="dk1"/>
                </a:solidFill>
                <a:latin typeface="Candara" panose="020E0502030303020204" pitchFamily="34" charset="0"/>
              </a:rPr>
              <a:t> </a:t>
            </a:r>
            <a:r>
              <a:rPr lang="en-US" sz="1600" i="1" dirty="0" err="1">
                <a:solidFill>
                  <a:schemeClr val="dk1"/>
                </a:solidFill>
                <a:latin typeface="Candara" panose="020E0502030303020204" pitchFamily="34" charset="0"/>
              </a:rPr>
              <a:t>ifMIB</a:t>
            </a:r>
            <a:r>
              <a:rPr lang="en-US" sz="1600" i="1" dirty="0">
                <a:solidFill>
                  <a:schemeClr val="dk1"/>
                </a:solidFill>
                <a:latin typeface="Candara" panose="020E0502030303020204" pitchFamily="34" charset="0"/>
              </a:rPr>
              <a:t> </a:t>
            </a:r>
            <a:r>
              <a:rPr lang="en-US" sz="1600" dirty="0" err="1">
                <a:solidFill>
                  <a:schemeClr val="dk1"/>
                </a:solidFill>
                <a:latin typeface="Candara" panose="020E0502030303020204" pitchFamily="34" charset="0"/>
              </a:rPr>
              <a:t>speicifies</a:t>
            </a:r>
            <a:r>
              <a:rPr lang="en-US" sz="1600" dirty="0">
                <a:solidFill>
                  <a:schemeClr val="dk1"/>
                </a:solidFill>
                <a:latin typeface="Candara" panose="020E0502030303020204" pitchFamily="34" charset="0"/>
              </a:rPr>
              <a:t> extension in generic manner</a:t>
            </a:r>
          </a:p>
          <a:p>
            <a:pPr>
              <a:buClr>
                <a:schemeClr val="dk1"/>
              </a:buClr>
              <a:buSzPct val="100000"/>
              <a:buFont typeface="Arial"/>
              <a:buChar char="•"/>
            </a:pPr>
            <a:r>
              <a:rPr lang="en-US" sz="1600" dirty="0">
                <a:solidFill>
                  <a:schemeClr val="dk1"/>
                </a:solidFill>
                <a:latin typeface="Candara" panose="020E0502030303020204" pitchFamily="34" charset="0"/>
              </a:rPr>
              <a:t> Specific technology related MIBs supplement details on the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conceptual ports</a:t>
            </a:r>
          </a:p>
          <a:p>
            <a:pPr>
              <a:buClr>
                <a:schemeClr val="dk1"/>
              </a:buClr>
              <a:buSzPct val="100000"/>
              <a:buFont typeface="Arial"/>
              <a:buChar char="•"/>
            </a:pPr>
            <a:r>
              <a:rPr lang="en-US" sz="1600" i="1" dirty="0">
                <a:solidFill>
                  <a:schemeClr val="dk1"/>
                </a:solidFill>
                <a:latin typeface="Candara" panose="020E0502030303020204" pitchFamily="34" charset="0"/>
              </a:rPr>
              <a:t> </a:t>
            </a:r>
            <a:r>
              <a:rPr lang="en-US" sz="1600" i="1" dirty="0" err="1">
                <a:solidFill>
                  <a:schemeClr val="dk1"/>
                </a:solidFill>
                <a:latin typeface="Candara" panose="020E0502030303020204" pitchFamily="34" charset="0"/>
              </a:rPr>
              <a:t>ifIndex</a:t>
            </a:r>
            <a:r>
              <a:rPr lang="en-US" sz="1600" dirty="0">
                <a:solidFill>
                  <a:schemeClr val="dk1"/>
                </a:solidFill>
                <a:latin typeface="Candara" panose="020E0502030303020204" pitchFamily="34" charset="0"/>
              </a:rPr>
              <a:t> in </a:t>
            </a:r>
            <a:r>
              <a:rPr lang="en-US" sz="1600" i="1" dirty="0">
                <a:solidFill>
                  <a:schemeClr val="dk1"/>
                </a:solidFill>
                <a:latin typeface="Candara" panose="020E0502030303020204" pitchFamily="34" charset="0"/>
              </a:rPr>
              <a:t>interfaces </a:t>
            </a:r>
            <a:r>
              <a:rPr lang="en-US" sz="1600" dirty="0">
                <a:solidFill>
                  <a:schemeClr val="dk1"/>
                </a:solidFill>
                <a:latin typeface="Candara" panose="020E0502030303020204" pitchFamily="34" charset="0"/>
              </a:rPr>
              <a:t>MIB can exceed the maximum number of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physical ports</a:t>
            </a:r>
          </a:p>
          <a:p>
            <a:pPr>
              <a:buClr>
                <a:schemeClr val="dk1"/>
              </a:buClr>
              <a:buSzPct val="100000"/>
              <a:buFont typeface="Arial"/>
              <a:buChar char="•"/>
            </a:pPr>
            <a:r>
              <a:rPr lang="en-US" sz="1600" i="1" dirty="0">
                <a:solidFill>
                  <a:schemeClr val="dk1"/>
                </a:solidFill>
                <a:latin typeface="Candara" panose="020E0502030303020204" pitchFamily="34" charset="0"/>
              </a:rPr>
              <a:t> </a:t>
            </a:r>
            <a:r>
              <a:rPr lang="en-US" sz="1600" i="1" dirty="0" err="1">
                <a:solidFill>
                  <a:schemeClr val="dk1"/>
                </a:solidFill>
                <a:latin typeface="Candara" panose="020E0502030303020204" pitchFamily="34" charset="0"/>
              </a:rPr>
              <a:t>ifStack</a:t>
            </a:r>
            <a:r>
              <a:rPr lang="en-US" sz="1600" i="1" dirty="0">
                <a:solidFill>
                  <a:schemeClr val="dk1"/>
                </a:solidFill>
                <a:latin typeface="Candara" panose="020E0502030303020204" pitchFamily="34" charset="0"/>
              </a:rPr>
              <a:t> </a:t>
            </a:r>
            <a:r>
              <a:rPr lang="en-US" sz="1600" dirty="0">
                <a:solidFill>
                  <a:schemeClr val="dk1"/>
                </a:solidFill>
                <a:latin typeface="Candara" panose="020E0502030303020204" pitchFamily="34" charset="0"/>
              </a:rPr>
              <a:t>definition accommodates interface sublayers</a:t>
            </a:r>
          </a:p>
        </p:txBody>
      </p:sp>
      <p:sp>
        <p:nvSpPr>
          <p:cNvPr id="789" name="Shape 789"/>
          <p:cNvSpPr txBox="1"/>
          <p:nvPr/>
        </p:nvSpPr>
        <p:spPr>
          <a:xfrm>
            <a:off x="2667000" y="2576511"/>
            <a:ext cx="6858000" cy="0"/>
          </a:xfrm>
          <a:prstGeom prst="rect">
            <a:avLst/>
          </a:prstGeom>
          <a:noFill/>
          <a:ln>
            <a:noFill/>
          </a:ln>
        </p:spPr>
        <p:txBody>
          <a:bodyPr lIns="91425" tIns="45700" rIns="91425" bIns="45700" anchor="ctr" anchorCtr="0">
            <a:noAutofit/>
          </a:bodyPr>
          <a:lstStyle/>
          <a:p>
            <a:endParaRPr sz="2000" dirty="0">
              <a:solidFill>
                <a:schemeClr val="dk1"/>
              </a:solidFill>
              <a:latin typeface="Candara" panose="020E0502030303020204" pitchFamily="34" charset="0"/>
            </a:endParaRPr>
          </a:p>
        </p:txBody>
      </p:sp>
      <p:pic>
        <p:nvPicPr>
          <p:cNvPr id="790" name="Shape 790"/>
          <p:cNvPicPr preferRelativeResize="0"/>
          <p:nvPr/>
        </p:nvPicPr>
        <p:blipFill rotWithShape="1">
          <a:blip r:embed="rId3">
            <a:alphaModFix/>
          </a:blip>
          <a:srcRect/>
          <a:stretch/>
        </p:blipFill>
        <p:spPr>
          <a:xfrm>
            <a:off x="3641725" y="927101"/>
            <a:ext cx="4800600" cy="3924299"/>
          </a:xfrm>
          <a:prstGeom prst="rect">
            <a:avLst/>
          </a:prstGeom>
          <a:noFill/>
          <a:ln>
            <a:noFill/>
          </a:ln>
        </p:spPr>
      </p:pic>
      <p:sp>
        <p:nvSpPr>
          <p:cNvPr id="791" name="Shape 791"/>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792" name="Shape 79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93" name="Shape 793"/>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794" name="Shape 794"/>
          <p:cNvCxnSpPr/>
          <p:nvPr/>
        </p:nvCxnSpPr>
        <p:spPr>
          <a:xfrm>
            <a:off x="3276600" y="5181600"/>
            <a:ext cx="5638800" cy="0"/>
          </a:xfrm>
          <a:prstGeom prst="straightConnector1">
            <a:avLst/>
          </a:prstGeom>
          <a:noFill/>
          <a:ln w="12700" cap="rnd" cmpd="sng">
            <a:solidFill>
              <a:schemeClr val="dk1"/>
            </a:solidFill>
            <a:prstDash val="solid"/>
            <a:miter/>
            <a:headEnd type="none" w="med" len="med"/>
            <a:tailEnd type="none" w="med" len="med"/>
          </a:ln>
        </p:spPr>
      </p:cxnSp>
      <p:sp>
        <p:nvSpPr>
          <p:cNvPr id="795" name="Shape 795"/>
          <p:cNvSpPr txBox="1"/>
          <p:nvPr/>
        </p:nvSpPr>
        <p:spPr>
          <a:xfrm>
            <a:off x="2667000" y="5105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1" name="Shape 80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Interface Sublayers</a:t>
            </a:r>
          </a:p>
        </p:txBody>
      </p:sp>
      <p:sp>
        <p:nvSpPr>
          <p:cNvPr id="803" name="Shape 803"/>
          <p:cNvSpPr txBox="1"/>
          <p:nvPr/>
        </p:nvSpPr>
        <p:spPr>
          <a:xfrm>
            <a:off x="2667000" y="1144587"/>
            <a:ext cx="6858000" cy="0"/>
          </a:xfrm>
          <a:prstGeom prst="rect">
            <a:avLst/>
          </a:prstGeom>
          <a:noFill/>
          <a:ln>
            <a:noFill/>
          </a:ln>
        </p:spPr>
        <p:txBody>
          <a:bodyPr lIns="91425" tIns="45700" rIns="91425" bIns="45700" anchor="ctr" anchorCtr="0">
            <a:noAutofit/>
          </a:bodyPr>
          <a:lstStyle/>
          <a:p>
            <a:endParaRPr sz="2000" dirty="0">
              <a:solidFill>
                <a:schemeClr val="dk1"/>
              </a:solidFill>
              <a:latin typeface="Candara" panose="020E0502030303020204" pitchFamily="34" charset="0"/>
            </a:endParaRPr>
          </a:p>
        </p:txBody>
      </p:sp>
      <p:pic>
        <p:nvPicPr>
          <p:cNvPr id="804" name="Shape 804"/>
          <p:cNvPicPr preferRelativeResize="0"/>
          <p:nvPr/>
        </p:nvPicPr>
        <p:blipFill rotWithShape="1">
          <a:blip r:embed="rId3">
            <a:alphaModFix/>
          </a:blip>
          <a:srcRect/>
          <a:stretch/>
        </p:blipFill>
        <p:spPr>
          <a:xfrm>
            <a:off x="673610" y="1136904"/>
            <a:ext cx="4936648" cy="5922264"/>
          </a:xfrm>
          <a:prstGeom prst="rect">
            <a:avLst/>
          </a:prstGeom>
          <a:noFill/>
          <a:ln>
            <a:noFill/>
          </a:ln>
        </p:spPr>
      </p:pic>
      <p:sp>
        <p:nvSpPr>
          <p:cNvPr id="805" name="Shape 805"/>
          <p:cNvSpPr txBox="1"/>
          <p:nvPr/>
        </p:nvSpPr>
        <p:spPr>
          <a:xfrm>
            <a:off x="1795273" y="7206932"/>
            <a:ext cx="2530475" cy="277811"/>
          </a:xfrm>
          <a:prstGeom prst="rect">
            <a:avLst/>
          </a:prstGeom>
          <a:noFill/>
          <a:ln>
            <a:noFill/>
          </a:ln>
        </p:spPr>
        <p:txBody>
          <a:bodyPr lIns="91425" tIns="45700" rIns="91425" bIns="45700" anchor="ctr" anchorCtr="0">
            <a:noAutofit/>
          </a:bodyPr>
          <a:lstStyle/>
          <a:p>
            <a:pPr>
              <a:buClr>
                <a:schemeClr val="dk1"/>
              </a:buClr>
              <a:buSzPct val="25000"/>
            </a:pPr>
            <a:r>
              <a:rPr lang="en-US" sz="1200" b="1" dirty="0">
                <a:solidFill>
                  <a:schemeClr val="dk1"/>
                </a:solidFill>
                <a:latin typeface="Candara" panose="020E0502030303020204" pitchFamily="34" charset="0"/>
              </a:rPr>
              <a:t>Figure 4.29  Interface Sublayers</a:t>
            </a:r>
            <a:r>
              <a:rPr lang="en-US" sz="800" dirty="0">
                <a:solidFill>
                  <a:schemeClr val="dk1"/>
                </a:solidFill>
                <a:latin typeface="Candara" panose="020E0502030303020204" pitchFamily="34" charset="0"/>
              </a:rPr>
              <a:t> </a:t>
            </a:r>
          </a:p>
        </p:txBody>
      </p:sp>
      <p:cxnSp>
        <p:nvCxnSpPr>
          <p:cNvPr id="807" name="Shape 80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08" name="Shape 80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a:off x="5791201" y="1438656"/>
            <a:ext cx="5937503" cy="5016758"/>
          </a:xfrm>
          <a:prstGeom prst="rect">
            <a:avLst/>
          </a:prstGeom>
          <a:noFill/>
        </p:spPr>
        <p:txBody>
          <a:bodyPr wrap="square" rtlCol="1">
            <a:spAutoFit/>
          </a:bodyPr>
          <a:lstStyle/>
          <a:p>
            <a:r>
              <a:rPr lang="en-US" sz="2000" dirty="0">
                <a:latin typeface="Candara" panose="020E0502030303020204" pitchFamily="34" charset="0"/>
              </a:rPr>
              <a:t>Interface Sublayers. One of the strengths of an </a:t>
            </a:r>
            <a:r>
              <a:rPr lang="en-US" sz="2000" dirty="0" smtClean="0">
                <a:latin typeface="Candara" panose="020E0502030303020204" pitchFamily="34" charset="0"/>
              </a:rPr>
              <a:t>IP network </a:t>
            </a:r>
            <a:r>
              <a:rPr lang="en-US" sz="2000" dirty="0">
                <a:latin typeface="Candara" panose="020E0502030303020204" pitchFamily="34" charset="0"/>
              </a:rPr>
              <a:t>layer protocol is that it is designed to </a:t>
            </a:r>
            <a:r>
              <a:rPr lang="en-US" sz="2000" dirty="0" smtClean="0">
                <a:latin typeface="Candara" panose="020E0502030303020204" pitchFamily="34" charset="0"/>
              </a:rPr>
              <a:t>run over </a:t>
            </a:r>
            <a:r>
              <a:rPr lang="en-US" sz="2000" dirty="0">
                <a:latin typeface="Candara" panose="020E0502030303020204" pitchFamily="34" charset="0"/>
              </a:rPr>
              <a:t>any network interface. </a:t>
            </a:r>
            <a:r>
              <a:rPr lang="en-US" sz="2000" dirty="0" smtClean="0">
                <a:latin typeface="Candara" panose="020E0502030303020204" pitchFamily="34" charset="0"/>
              </a:rPr>
              <a:t>IP considers </a:t>
            </a:r>
            <a:r>
              <a:rPr lang="en-US" sz="2000" dirty="0">
                <a:latin typeface="Candara" panose="020E0502030303020204" pitchFamily="34" charset="0"/>
              </a:rPr>
              <a:t>any and all protocols </a:t>
            </a:r>
            <a:r>
              <a:rPr lang="en-US" sz="2000" dirty="0" smtClean="0">
                <a:latin typeface="Candara" panose="020E0502030303020204" pitchFamily="34" charset="0"/>
              </a:rPr>
              <a:t>it runs </a:t>
            </a:r>
            <a:r>
              <a:rPr lang="en-US" sz="2000" dirty="0">
                <a:latin typeface="Candara" panose="020E0502030303020204" pitchFamily="34" charset="0"/>
              </a:rPr>
              <a:t>over as a single "network </a:t>
            </a:r>
            <a:r>
              <a:rPr lang="en-US" sz="2000" dirty="0" smtClean="0">
                <a:latin typeface="Candara" panose="020E0502030303020204" pitchFamily="34" charset="0"/>
              </a:rPr>
              <a:t>interface“ layer</a:t>
            </a:r>
            <a:r>
              <a:rPr lang="en-US" sz="2000" dirty="0">
                <a:latin typeface="Candara" panose="020E0502030303020204" pitchFamily="34" charset="0"/>
              </a:rPr>
              <a:t>. </a:t>
            </a:r>
            <a:endParaRPr lang="en-US" sz="2000" dirty="0" smtClean="0">
              <a:latin typeface="Candara" panose="020E0502030303020204" pitchFamily="34" charset="0"/>
            </a:endParaRPr>
          </a:p>
          <a:p>
            <a:r>
              <a:rPr lang="en-US" sz="2000" dirty="0" smtClean="0">
                <a:latin typeface="Candara" panose="020E0502030303020204" pitchFamily="34" charset="0"/>
              </a:rPr>
              <a:t>The </a:t>
            </a:r>
            <a:r>
              <a:rPr lang="en-US" sz="2000" dirty="0">
                <a:latin typeface="Candara" panose="020E0502030303020204" pitchFamily="34" charset="0"/>
              </a:rPr>
              <a:t>Interfaces group defines a generic set of managed objects such that any network </a:t>
            </a:r>
            <a:r>
              <a:rPr lang="en-US" sz="2000" dirty="0" smtClean="0">
                <a:latin typeface="Candara" panose="020E0502030303020204" pitchFamily="34" charset="0"/>
              </a:rPr>
              <a:t>interface can </a:t>
            </a:r>
            <a:r>
              <a:rPr lang="en-US" sz="2000" dirty="0">
                <a:latin typeface="Candara" panose="020E0502030303020204" pitchFamily="34" charset="0"/>
              </a:rPr>
              <a:t>be managed in an interface-independent manner through these managed objects. The </a:t>
            </a:r>
            <a:r>
              <a:rPr lang="en-US" sz="2000" dirty="0" smtClean="0">
                <a:latin typeface="Candara" panose="020E0502030303020204" pitchFamily="34" charset="0"/>
              </a:rPr>
              <a:t>Interfaces group </a:t>
            </a:r>
            <a:r>
              <a:rPr lang="en-US" sz="2000" dirty="0">
                <a:latin typeface="Candara" panose="020E0502030303020204" pitchFamily="34" charset="0"/>
              </a:rPr>
              <a:t>provides the means for additional managed objects specific to particular types of </a:t>
            </a:r>
            <a:r>
              <a:rPr lang="en-US" sz="2000" dirty="0" smtClean="0">
                <a:latin typeface="Candara" panose="020E0502030303020204" pitchFamily="34" charset="0"/>
              </a:rPr>
              <a:t>network interface </a:t>
            </a:r>
            <a:r>
              <a:rPr lang="en-US" sz="2000" dirty="0">
                <a:latin typeface="Candara" panose="020E0502030303020204" pitchFamily="34" charset="0"/>
              </a:rPr>
              <a:t>(e.g., a specific medium such as Ethernet or Time Division Multiplex (TDM) channels) to </a:t>
            </a:r>
            <a:r>
              <a:rPr lang="en-US" sz="2000" dirty="0" smtClean="0">
                <a:latin typeface="Candara" panose="020E0502030303020204" pitchFamily="34" charset="0"/>
              </a:rPr>
              <a:t>be defined </a:t>
            </a:r>
            <a:r>
              <a:rPr lang="en-US" sz="2000" dirty="0">
                <a:latin typeface="Candara" panose="020E0502030303020204" pitchFamily="34" charset="0"/>
              </a:rPr>
              <a:t>as extensions to the Interfaces group </a:t>
            </a:r>
            <a:r>
              <a:rPr lang="en-US" sz="2000" dirty="0" smtClean="0">
                <a:latin typeface="Candara" panose="020E0502030303020204" pitchFamily="34" charset="0"/>
              </a:rPr>
              <a:t>for media-specific </a:t>
            </a:r>
            <a:r>
              <a:rPr lang="en-US" sz="2000" dirty="0">
                <a:latin typeface="Candara" panose="020E0502030303020204" pitchFamily="34" charset="0"/>
              </a:rPr>
              <a:t>management.</a:t>
            </a:r>
            <a:endParaRPr lang="en-US" sz="2000" dirty="0" smtClean="0">
              <a:latin typeface="Candara" panose="020E0502030303020204" pitchFamily="34" charset="0"/>
            </a:endParaRPr>
          </a:p>
          <a:p>
            <a:endParaRPr lang="ar-SA" sz="2000" dirty="0">
              <a:latin typeface="Candara" panose="020E0502030303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812"/>
        <p:cNvGrpSpPr/>
        <p:nvPr/>
      </p:nvGrpSpPr>
      <p:grpSpPr>
        <a:xfrm>
          <a:off x="0" y="0"/>
          <a:ext cx="0" cy="0"/>
          <a:chOff x="0" y="0"/>
          <a:chExt cx="0" cy="0"/>
        </a:xfrm>
      </p:grpSpPr>
      <p:cxnSp>
        <p:nvCxnSpPr>
          <p:cNvPr id="813" name="Shape 81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14" name="Shape 814"/>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ifEntry</a:t>
            </a:r>
          </a:p>
        </p:txBody>
      </p:sp>
      <p:pic>
        <p:nvPicPr>
          <p:cNvPr id="815" name="Shape 815"/>
          <p:cNvPicPr preferRelativeResize="0"/>
          <p:nvPr/>
        </p:nvPicPr>
        <p:blipFill rotWithShape="1">
          <a:blip r:embed="rId3">
            <a:alphaModFix/>
          </a:blip>
          <a:srcRect/>
          <a:stretch/>
        </p:blipFill>
        <p:spPr>
          <a:xfrm>
            <a:off x="3352801" y="1219201"/>
            <a:ext cx="5364161" cy="2905125"/>
          </a:xfrm>
          <a:prstGeom prst="rect">
            <a:avLst/>
          </a:prstGeom>
          <a:noFill/>
          <a:ln>
            <a:noFill/>
          </a:ln>
        </p:spPr>
      </p:pic>
      <p:sp>
        <p:nvSpPr>
          <p:cNvPr id="816" name="Shape 816"/>
          <p:cNvSpPr txBox="1"/>
          <p:nvPr/>
        </p:nvSpPr>
        <p:spPr>
          <a:xfrm>
            <a:off x="3200400" y="4953000"/>
            <a:ext cx="5419724" cy="923924"/>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1800" dirty="0">
                <a:solidFill>
                  <a:schemeClr val="dk1"/>
                </a:solidFill>
                <a:latin typeface="Candara" panose="020E0502030303020204" pitchFamily="34" charset="0"/>
              </a:rPr>
              <a:t> ifEntry specifies the objects in a row in the </a:t>
            </a:r>
            <a:r>
              <a:rPr lang="en-US" sz="1800" dirty="0" err="1">
                <a:solidFill>
                  <a:schemeClr val="dk1"/>
                </a:solidFill>
                <a:latin typeface="Candara" panose="020E0502030303020204" pitchFamily="34" charset="0"/>
              </a:rPr>
              <a:t>ifTable</a:t>
            </a:r>
            <a:r>
              <a:rPr lang="en-US" sz="1800" dirty="0">
                <a:solidFill>
                  <a:schemeClr val="dk1"/>
                </a:solidFill>
                <a:latin typeface="Candara" panose="020E0502030303020204" pitchFamily="34" charset="0"/>
              </a:rPr>
              <a:t>.</a:t>
            </a:r>
          </a:p>
          <a:p>
            <a:pPr>
              <a:lnSpc>
                <a:spcPct val="150000"/>
              </a:lnSpc>
              <a:buClr>
                <a:schemeClr val="dk1"/>
              </a:buClr>
              <a:buSzPct val="100000"/>
              <a:buFont typeface="Arial"/>
              <a:buChar char="•"/>
            </a:pPr>
            <a:r>
              <a:rPr lang="en-US" sz="1800" dirty="0">
                <a:solidFill>
                  <a:schemeClr val="dk1"/>
                </a:solidFill>
                <a:latin typeface="Candara" panose="020E0502030303020204" pitchFamily="34" charset="0"/>
              </a:rPr>
              <a:t> Each interface is defined as a row in the table.</a:t>
            </a:r>
          </a:p>
        </p:txBody>
      </p:sp>
      <p:sp>
        <p:nvSpPr>
          <p:cNvPr id="817" name="Shape 817"/>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18" name="Shape 818"/>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819" name="Shape 81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20" name="Shape 82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821" name="Shape 821"/>
          <p:cNvCxnSpPr/>
          <p:nvPr/>
        </p:nvCxnSpPr>
        <p:spPr>
          <a:xfrm>
            <a:off x="3276600" y="4648200"/>
            <a:ext cx="5638800" cy="0"/>
          </a:xfrm>
          <a:prstGeom prst="straightConnector1">
            <a:avLst/>
          </a:prstGeom>
          <a:noFill/>
          <a:ln w="12700" cap="rnd" cmpd="sng">
            <a:solidFill>
              <a:schemeClr val="dk1"/>
            </a:solidFill>
            <a:prstDash val="solid"/>
            <a:miter/>
            <a:headEnd type="none" w="med" len="med"/>
            <a:tailEnd type="none" w="med" len="med"/>
          </a:ln>
        </p:spPr>
      </p:cxnSp>
      <p:sp>
        <p:nvSpPr>
          <p:cNvPr id="822" name="Shape 822"/>
          <p:cNvSpPr txBox="1"/>
          <p:nvPr/>
        </p:nvSpPr>
        <p:spPr>
          <a:xfrm>
            <a:off x="2667000" y="4572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426720" y="6388608"/>
            <a:ext cx="10741152" cy="707886"/>
          </a:xfrm>
          <a:prstGeom prst="rect">
            <a:avLst/>
          </a:prstGeom>
          <a:noFill/>
        </p:spPr>
        <p:txBody>
          <a:bodyPr wrap="square" rtlCol="1">
            <a:spAutoFit/>
          </a:bodyPr>
          <a:lstStyle/>
          <a:p>
            <a:r>
              <a:rPr lang="en-US" sz="2000" b="1" dirty="0">
                <a:solidFill>
                  <a:srgbClr val="0070C0"/>
                </a:solidFill>
                <a:latin typeface="Candara" panose="020E0502030303020204" pitchFamily="34" charset="0"/>
              </a:rPr>
              <a:t>Address Translation Group</a:t>
            </a:r>
            <a:r>
              <a:rPr lang="en-US" sz="2000" dirty="0">
                <a:latin typeface="Candara" panose="020E0502030303020204" pitchFamily="34" charset="0"/>
              </a:rPr>
              <a:t>. The Address Translation group consists of a table that </a:t>
            </a:r>
            <a:r>
              <a:rPr lang="en-US" sz="2000" b="1" dirty="0">
                <a:latin typeface="Candara" panose="020E0502030303020204" pitchFamily="34" charset="0"/>
              </a:rPr>
              <a:t>converts</a:t>
            </a:r>
            <a:r>
              <a:rPr lang="en-US" sz="2000" dirty="0">
                <a:latin typeface="Candara" panose="020E0502030303020204" pitchFamily="34" charset="0"/>
              </a:rPr>
              <a:t> </a:t>
            </a:r>
            <a:r>
              <a:rPr lang="en-US" sz="2000" dirty="0" smtClean="0">
                <a:latin typeface="Candara" panose="020E0502030303020204" pitchFamily="34" charset="0"/>
              </a:rPr>
              <a:t>Network Address </a:t>
            </a:r>
            <a:r>
              <a:rPr lang="en-US" sz="2000" dirty="0">
                <a:latin typeface="Candara" panose="020E0502030303020204" pitchFamily="34" charset="0"/>
              </a:rPr>
              <a:t>to a </a:t>
            </a:r>
            <a:r>
              <a:rPr lang="en-US" sz="2000" b="1" dirty="0">
                <a:latin typeface="Candara" panose="020E0502030303020204" pitchFamily="34" charset="0"/>
              </a:rPr>
              <a:t>physical</a:t>
            </a:r>
            <a:r>
              <a:rPr lang="en-US" sz="2000" dirty="0">
                <a:latin typeface="Candara" panose="020E0502030303020204" pitchFamily="34" charset="0"/>
              </a:rPr>
              <a:t> or </a:t>
            </a:r>
            <a:r>
              <a:rPr lang="en-US" sz="2000" b="1" dirty="0">
                <a:latin typeface="Candara" panose="020E0502030303020204" pitchFamily="34" charset="0"/>
              </a:rPr>
              <a:t>subnetwork address </a:t>
            </a:r>
            <a:r>
              <a:rPr lang="en-US" sz="2000" dirty="0">
                <a:latin typeface="Candara" panose="020E0502030303020204" pitchFamily="34" charset="0"/>
              </a:rPr>
              <a:t>for all interfaces </a:t>
            </a:r>
            <a:r>
              <a:rPr lang="en-US" sz="2000" dirty="0" smtClean="0">
                <a:latin typeface="Candara" panose="020E0502030303020204" pitchFamily="34" charset="0"/>
              </a:rPr>
              <a:t>of the </a:t>
            </a:r>
            <a:r>
              <a:rPr lang="en-US" sz="2000" dirty="0">
                <a:latin typeface="Candara" panose="020E0502030303020204" pitchFamily="34" charset="0"/>
              </a:rPr>
              <a:t>system. </a:t>
            </a:r>
            <a:endParaRPr lang="ar-SA" sz="2000" dirty="0">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cxnSp>
        <p:nvCxnSpPr>
          <p:cNvPr id="98" name="Shape 98"/>
          <p:cNvCxnSpPr/>
          <p:nvPr/>
        </p:nvCxnSpPr>
        <p:spPr>
          <a:xfrm>
            <a:off x="519112" y="5791200"/>
            <a:ext cx="4983330" cy="0"/>
          </a:xfrm>
          <a:prstGeom prst="straightConnector1">
            <a:avLst/>
          </a:prstGeom>
          <a:noFill/>
          <a:ln w="12700" cap="rnd" cmpd="sng">
            <a:solidFill>
              <a:schemeClr val="dk1"/>
            </a:solidFill>
            <a:prstDash val="solid"/>
            <a:miter/>
            <a:headEnd type="none" w="med" len="med"/>
            <a:tailEnd type="none" w="med" len="med"/>
          </a:ln>
        </p:spPr>
      </p:cxnSp>
      <p:sp>
        <p:nvSpPr>
          <p:cNvPr id="100" name="Shape 100"/>
          <p:cNvSpPr txBox="1"/>
          <p:nvPr/>
        </p:nvSpPr>
        <p:spPr>
          <a:xfrm>
            <a:off x="747712"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01" name="Shape 101"/>
          <p:cNvSpPr txBox="1"/>
          <p:nvPr/>
        </p:nvSpPr>
        <p:spPr>
          <a:xfrm>
            <a:off x="285750" y="514350"/>
            <a:ext cx="2857500" cy="579436"/>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Managed LAN</a:t>
            </a:r>
          </a:p>
        </p:txBody>
      </p:sp>
      <p:pic>
        <p:nvPicPr>
          <p:cNvPr id="102" name="Shape 102"/>
          <p:cNvPicPr preferRelativeResize="0"/>
          <p:nvPr/>
        </p:nvPicPr>
        <p:blipFill rotWithShape="1">
          <a:blip r:embed="rId3">
            <a:alphaModFix/>
          </a:blip>
          <a:srcRect/>
          <a:stretch/>
        </p:blipFill>
        <p:spPr>
          <a:xfrm>
            <a:off x="1662112" y="1066800"/>
            <a:ext cx="3735386" cy="4722812"/>
          </a:xfrm>
          <a:prstGeom prst="rect">
            <a:avLst/>
          </a:prstGeom>
          <a:noFill/>
          <a:ln>
            <a:noFill/>
          </a:ln>
        </p:spPr>
      </p:pic>
      <p:sp>
        <p:nvSpPr>
          <p:cNvPr id="103" name="Shape 103"/>
          <p:cNvSpPr txBox="1"/>
          <p:nvPr/>
        </p:nvSpPr>
        <p:spPr>
          <a:xfrm>
            <a:off x="503238" y="5754687"/>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104" name="Shape 104"/>
          <p:cNvSpPr txBox="1"/>
          <p:nvPr/>
        </p:nvSpPr>
        <p:spPr>
          <a:xfrm>
            <a:off x="519113" y="6172200"/>
            <a:ext cx="4630403" cy="915986"/>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800" dirty="0" smtClean="0">
                <a:solidFill>
                  <a:schemeClr val="dk1"/>
                </a:solidFill>
                <a:latin typeface="Candara" panose="020E0502030303020204" pitchFamily="34" charset="0"/>
              </a:rPr>
              <a:t>NMS </a:t>
            </a:r>
            <a:r>
              <a:rPr lang="en-US" sz="1800" dirty="0">
                <a:solidFill>
                  <a:schemeClr val="dk1"/>
                </a:solidFill>
                <a:latin typeface="Candara" panose="020E0502030303020204" pitchFamily="34" charset="0"/>
              </a:rPr>
              <a:t>on subnet 192.168.252.1 manages </a:t>
            </a:r>
            <a:r>
              <a:rPr lang="en-US" sz="1800" dirty="0" smtClean="0">
                <a:solidFill>
                  <a:schemeClr val="dk1"/>
                </a:solidFill>
                <a:latin typeface="Candara" panose="020E0502030303020204" pitchFamily="34" charset="0"/>
              </a:rPr>
              <a:t>the router and  </a:t>
            </a:r>
            <a:r>
              <a:rPr lang="en-US" sz="1800" dirty="0">
                <a:solidFill>
                  <a:schemeClr val="dk1"/>
                </a:solidFill>
                <a:latin typeface="Candara" panose="020E0502030303020204" pitchFamily="34" charset="0"/>
              </a:rPr>
              <a:t>the hubs on subnet 172.16.46.1 across the </a:t>
            </a:r>
            <a:r>
              <a:rPr lang="en-US" sz="1800" dirty="0" smtClean="0">
                <a:solidFill>
                  <a:schemeClr val="dk1"/>
                </a:solidFill>
                <a:latin typeface="Candara" panose="020E0502030303020204" pitchFamily="34" charset="0"/>
              </a:rPr>
              <a:t>backbone  </a:t>
            </a:r>
            <a:r>
              <a:rPr lang="en-US" sz="1800" dirty="0">
                <a:solidFill>
                  <a:schemeClr val="dk1"/>
                </a:solidFill>
                <a:latin typeface="Candara" panose="020E0502030303020204" pitchFamily="34" charset="0"/>
              </a:rPr>
              <a:t>network</a:t>
            </a:r>
          </a:p>
        </p:txBody>
      </p:sp>
      <p:sp>
        <p:nvSpPr>
          <p:cNvPr id="106" name="Shape 106"/>
          <p:cNvSpPr txBox="1"/>
          <p:nvPr/>
        </p:nvSpPr>
        <p:spPr>
          <a:xfrm>
            <a:off x="8001000" y="228600"/>
            <a:ext cx="228600"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 </a:t>
            </a:r>
          </a:p>
        </p:txBody>
      </p:sp>
      <p:cxnSp>
        <p:nvCxnSpPr>
          <p:cNvPr id="108" name="Shape 108"/>
          <p:cNvCxnSpPr/>
          <p:nvPr/>
        </p:nvCxnSpPr>
        <p:spPr>
          <a:xfrm>
            <a:off x="671512"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09" name="Shape 109"/>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
        <p:nvSpPr>
          <p:cNvPr id="2" name="TextBox 1"/>
          <p:cNvSpPr txBox="1"/>
          <p:nvPr/>
        </p:nvSpPr>
        <p:spPr>
          <a:xfrm>
            <a:off x="5839326" y="618875"/>
            <a:ext cx="6172952" cy="8402300"/>
          </a:xfrm>
          <a:prstGeom prst="rect">
            <a:avLst/>
          </a:prstGeom>
          <a:noFill/>
        </p:spPr>
        <p:txBody>
          <a:bodyPr wrap="square" rtlCol="1">
            <a:spAutoFit/>
          </a:bodyPr>
          <a:lstStyle/>
          <a:p>
            <a:r>
              <a:rPr lang="en-US" sz="1800" dirty="0">
                <a:latin typeface="Candara" panose="020E0502030303020204" pitchFamily="34" charset="0"/>
              </a:rPr>
              <a:t>Let us now illustrate what an NMS could do by monitoring a subnetwork using a commercial </a:t>
            </a:r>
            <a:r>
              <a:rPr lang="en-US" sz="1800" dirty="0" smtClean="0">
                <a:latin typeface="Candara" panose="020E0502030303020204" pitchFamily="34" charset="0"/>
              </a:rPr>
              <a:t>NMS. The </a:t>
            </a:r>
            <a:r>
              <a:rPr lang="en-US" sz="1800" dirty="0">
                <a:latin typeface="Candara" panose="020E0502030303020204" pitchFamily="34" charset="0"/>
              </a:rPr>
              <a:t>addresses of network components have been intentionally modified for security </a:t>
            </a:r>
            <a:r>
              <a:rPr lang="en-US" sz="1800" dirty="0" smtClean="0">
                <a:latin typeface="Candara" panose="020E0502030303020204" pitchFamily="34" charset="0"/>
              </a:rPr>
              <a:t>reasons. Figure4</a:t>
            </a:r>
            <a:r>
              <a:rPr lang="en-US" sz="1800" dirty="0">
                <a:latin typeface="Candara" panose="020E0502030303020204" pitchFamily="34" charset="0"/>
              </a:rPr>
              <a:t>. 1 shows a </a:t>
            </a:r>
            <a:r>
              <a:rPr lang="en-US" sz="1800" dirty="0" smtClean="0">
                <a:latin typeface="Candara" panose="020E0502030303020204" pitchFamily="34" charset="0"/>
              </a:rPr>
              <a:t>managed LAN that </a:t>
            </a:r>
            <a:r>
              <a:rPr lang="en-US" sz="1800" dirty="0">
                <a:latin typeface="Candara" panose="020E0502030303020204" pitchFamily="34" charset="0"/>
              </a:rPr>
              <a:t>was discovered by an NMS. We show here only a </a:t>
            </a:r>
            <a:r>
              <a:rPr lang="en-US" sz="1800" dirty="0" smtClean="0">
                <a:latin typeface="Candara" panose="020E0502030303020204" pitchFamily="34" charset="0"/>
              </a:rPr>
              <a:t>subnetwork of </a:t>
            </a:r>
            <a:r>
              <a:rPr lang="en-US" sz="1800" dirty="0">
                <a:latin typeface="Candara" panose="020E0502030303020204" pitchFamily="34" charset="0"/>
              </a:rPr>
              <a:t>a larger network managed by the NMS.As we mentioned above, an </a:t>
            </a:r>
            <a:r>
              <a:rPr lang="en-US" sz="1800" b="1" dirty="0">
                <a:solidFill>
                  <a:srgbClr val="0070C0"/>
                </a:solidFill>
                <a:latin typeface="Candara" panose="020E0502030303020204" pitchFamily="34" charset="0"/>
              </a:rPr>
              <a:t>NMS can automatically </a:t>
            </a:r>
            <a:r>
              <a:rPr lang="en-US" sz="1800" b="1" dirty="0" smtClean="0">
                <a:solidFill>
                  <a:srgbClr val="0070C0"/>
                </a:solidFill>
                <a:latin typeface="Candara" panose="020E0502030303020204" pitchFamily="34" charset="0"/>
              </a:rPr>
              <a:t>discover any </a:t>
            </a:r>
            <a:r>
              <a:rPr lang="en-US" sz="1800" b="1" dirty="0">
                <a:solidFill>
                  <a:srgbClr val="0070C0"/>
                </a:solidFill>
                <a:latin typeface="Candara" panose="020E0502030303020204" pitchFamily="34" charset="0"/>
              </a:rPr>
              <a:t>component in the network as long as the component has a management agent. </a:t>
            </a:r>
            <a:endParaRPr lang="en-US" sz="1800" b="1" dirty="0" smtClean="0">
              <a:solidFill>
                <a:srgbClr val="0070C0"/>
              </a:solidFill>
              <a:latin typeface="Candara" panose="020E0502030303020204" pitchFamily="34" charset="0"/>
            </a:endParaRPr>
          </a:p>
          <a:p>
            <a:endParaRPr lang="en-US" sz="1800" dirty="0" smtClean="0">
              <a:latin typeface="Candara" panose="020E0502030303020204" pitchFamily="34" charset="0"/>
            </a:endParaRPr>
          </a:p>
          <a:p>
            <a:r>
              <a:rPr lang="en-US" sz="1800" dirty="0">
                <a:latin typeface="Candara" panose="020E0502030303020204" pitchFamily="34" charset="0"/>
              </a:rPr>
              <a:t>The managed subnetwork that we are discussing here is an Ethernet LAN that is shown below </a:t>
            </a:r>
            <a:r>
              <a:rPr lang="en-US" sz="1800" dirty="0" smtClean="0">
                <a:latin typeface="Candara" panose="020E0502030303020204" pitchFamily="34" charset="0"/>
              </a:rPr>
              <a:t>the backbone </a:t>
            </a:r>
            <a:r>
              <a:rPr lang="en-US" sz="1800" dirty="0">
                <a:latin typeface="Candara" panose="020E0502030303020204" pitchFamily="34" charset="0"/>
              </a:rPr>
              <a:t>cloud in Figure 4. 1 . It consists of a router and two hubs and is connected to the </a:t>
            </a:r>
            <a:r>
              <a:rPr lang="en-US" sz="1800" dirty="0" smtClean="0">
                <a:latin typeface="Candara" panose="020E0502030303020204" pitchFamily="34" charset="0"/>
              </a:rPr>
              <a:t>backbone network</a:t>
            </a:r>
            <a:r>
              <a:rPr lang="en-US" sz="1800" dirty="0">
                <a:latin typeface="Candara" panose="020E0502030303020204" pitchFamily="34" charset="0"/>
              </a:rPr>
              <a:t>. The LAN IP address is 172.16.46.1, and the two hub addresses have been configured </a:t>
            </a:r>
            <a:r>
              <a:rPr lang="en-US" sz="1800" dirty="0" smtClean="0">
                <a:latin typeface="Candara" panose="020E0502030303020204" pitchFamily="34" charset="0"/>
              </a:rPr>
              <a:t>as 172.16.46.2 </a:t>
            </a:r>
            <a:r>
              <a:rPr lang="en-US" sz="1800" dirty="0">
                <a:latin typeface="Candara" panose="020E0502030303020204" pitchFamily="34" charset="0"/>
              </a:rPr>
              <a:t>and 172.16.46.3. The LAN IP address, 172.16.46.1, is the address assigned to the </a:t>
            </a:r>
            <a:r>
              <a:rPr lang="en-US" sz="1800" dirty="0" smtClean="0">
                <a:latin typeface="Candara" panose="020E0502030303020204" pitchFamily="34" charset="0"/>
              </a:rPr>
              <a:t>interface card </a:t>
            </a:r>
            <a:r>
              <a:rPr lang="en-US" sz="1800" dirty="0">
                <a:latin typeface="Candara" panose="020E0502030303020204" pitchFamily="34" charset="0"/>
              </a:rPr>
              <a:t>in the router. Interface cards in the router and the interface card in each of the hubs are </a:t>
            </a:r>
            <a:r>
              <a:rPr lang="en-US" sz="1800" dirty="0" smtClean="0">
                <a:latin typeface="Candara" panose="020E0502030303020204" pitchFamily="34" charset="0"/>
              </a:rPr>
              <a:t>connected by </a:t>
            </a:r>
            <a:r>
              <a:rPr lang="en-US" sz="1800" dirty="0">
                <a:latin typeface="Candara" panose="020E0502030303020204" pitchFamily="34" charset="0"/>
              </a:rPr>
              <a:t>a cat-5 cable forming the Ethernet LAN</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NMS, whose IP address is 192.168.252.1 10, is physically and logically located remotely </a:t>
            </a:r>
            <a:r>
              <a:rPr lang="en-US" sz="1800" dirty="0" smtClean="0">
                <a:latin typeface="Candara" panose="020E0502030303020204" pitchFamily="34" charset="0"/>
              </a:rPr>
              <a:t>from the </a:t>
            </a:r>
            <a:r>
              <a:rPr lang="en-US" sz="1800" dirty="0">
                <a:latin typeface="Candara" panose="020E0502030303020204" pitchFamily="34" charset="0"/>
              </a:rPr>
              <a:t>172.16.46.1 LAN. It is configured on the LAN 192.168.252.1 and </a:t>
            </a:r>
            <a:r>
              <a:rPr lang="en-US" sz="1800" dirty="0" smtClean="0">
                <a:latin typeface="Candara" panose="020E0502030303020204" pitchFamily="34" charset="0"/>
              </a:rPr>
              <a:t>is connected </a:t>
            </a:r>
            <a:r>
              <a:rPr lang="en-US" sz="1800" dirty="0">
                <a:latin typeface="Candara" panose="020E0502030303020204" pitchFamily="34" charset="0"/>
              </a:rPr>
              <a:t>to the </a:t>
            </a:r>
            <a:r>
              <a:rPr lang="en-US" sz="1800" dirty="0" smtClean="0">
                <a:latin typeface="Candara" panose="020E0502030303020204" pitchFamily="34" charset="0"/>
              </a:rPr>
              <a:t>backbone network</a:t>
            </a:r>
            <a:r>
              <a:rPr lang="en-US" sz="1800" dirty="0">
                <a:latin typeface="Candara" panose="020E0502030303020204" pitchFamily="34" charset="0"/>
              </a:rPr>
              <a:t>. Information system managers establish conventions </a:t>
            </a:r>
            <a:r>
              <a:rPr lang="en-US" sz="1800" dirty="0" smtClean="0">
                <a:latin typeface="Candara" panose="020E0502030303020204" pitchFamily="34" charset="0"/>
              </a:rPr>
              <a:t>to designate </a:t>
            </a:r>
            <a:r>
              <a:rPr lang="en-US" sz="1800" dirty="0">
                <a:latin typeface="Candara" panose="020E0502030303020204" pitchFamily="34" charset="0"/>
              </a:rPr>
              <a:t>a network and a subnetwork.</a:t>
            </a:r>
          </a:p>
          <a:p>
            <a:r>
              <a:rPr lang="en-US" sz="1800" dirty="0">
                <a:latin typeface="Candara" panose="020E0502030303020204" pitchFamily="34" charset="0"/>
              </a:rPr>
              <a:t>A</a:t>
            </a:r>
            <a:r>
              <a:rPr lang="en-US" sz="1800" b="1" dirty="0">
                <a:latin typeface="Candara" panose="020E0502030303020204" pitchFamily="34" charset="0"/>
              </a:rPr>
              <a:t> 0 </a:t>
            </a:r>
            <a:r>
              <a:rPr lang="en-US" sz="1800" dirty="0">
                <a:latin typeface="Candara" panose="020E0502030303020204" pitchFamily="34" charset="0"/>
              </a:rPr>
              <a:t>in the fourth decimal position </a:t>
            </a:r>
            <a:r>
              <a:rPr lang="en-US" sz="1800" dirty="0" smtClean="0">
                <a:latin typeface="Candara" panose="020E0502030303020204" pitchFamily="34" charset="0"/>
              </a:rPr>
              <a:t>of an IP address </a:t>
            </a:r>
            <a:r>
              <a:rPr lang="en-US" sz="1800" dirty="0">
                <a:latin typeface="Candara" panose="020E0502030303020204" pitchFamily="34" charset="0"/>
              </a:rPr>
              <a:t>designates a </a:t>
            </a:r>
            <a:r>
              <a:rPr lang="en-US" sz="1800" dirty="0" smtClean="0">
                <a:latin typeface="Candara" panose="020E0502030303020204" pitchFamily="34" charset="0"/>
              </a:rPr>
              <a:t>network, and </a:t>
            </a:r>
            <a:r>
              <a:rPr lang="en-US" sz="1800" dirty="0">
                <a:latin typeface="Candara" panose="020E0502030303020204" pitchFamily="34" charset="0"/>
              </a:rPr>
              <a:t>a subnetwork is </a:t>
            </a:r>
            <a:r>
              <a:rPr lang="en-US" sz="1800" dirty="0" smtClean="0">
                <a:latin typeface="Candara" panose="020E0502030303020204" pitchFamily="34" charset="0"/>
              </a:rPr>
              <a:t>designated with </a:t>
            </a:r>
            <a:r>
              <a:rPr lang="en-US" sz="1800" dirty="0">
                <a:latin typeface="Candara" panose="020E0502030303020204" pitchFamily="34" charset="0"/>
              </a:rPr>
              <a:t>a</a:t>
            </a:r>
            <a:r>
              <a:rPr lang="en-US" sz="1800" b="1" dirty="0">
                <a:latin typeface="Candara" panose="020E0502030303020204" pitchFamily="34" charset="0"/>
              </a:rPr>
              <a:t> 1</a:t>
            </a:r>
            <a:r>
              <a:rPr lang="en-US" sz="1800" dirty="0">
                <a:latin typeface="Candara" panose="020E0502030303020204" pitchFamily="34" charset="0"/>
              </a:rPr>
              <a:t> in the fourth position of the dotted decimal notation. </a:t>
            </a:r>
            <a:r>
              <a:rPr lang="en-US" sz="1800" dirty="0" smtClean="0">
                <a:latin typeface="Candara" panose="020E0502030303020204" pitchFamily="34" charset="0"/>
              </a:rPr>
              <a:t>Thus, 172.16.46.1 </a:t>
            </a:r>
            <a:r>
              <a:rPr lang="en-US" sz="1800" dirty="0">
                <a:latin typeface="Candara" panose="020E0502030303020204" pitchFamily="34" charset="0"/>
              </a:rPr>
              <a:t>is a LAN </a:t>
            </a:r>
            <a:r>
              <a:rPr lang="en-US" sz="1800" dirty="0" smtClean="0">
                <a:latin typeface="Candara" panose="020E0502030303020204" pitchFamily="34" charset="0"/>
              </a:rPr>
              <a:t>subnetwork in </a:t>
            </a:r>
            <a:r>
              <a:rPr lang="en-US" sz="1800" dirty="0">
                <a:latin typeface="Candara" panose="020E0502030303020204" pitchFamily="34" charset="0"/>
              </a:rPr>
              <a:t>the network 172.16.46.0</a:t>
            </a:r>
            <a:r>
              <a:rPr lang="en-US" sz="1800" dirty="0" smtClean="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826"/>
        <p:cNvGrpSpPr/>
        <p:nvPr/>
      </p:nvGrpSpPr>
      <p:grpSpPr>
        <a:xfrm>
          <a:off x="0" y="0"/>
          <a:ext cx="0" cy="0"/>
          <a:chOff x="0" y="0"/>
          <a:chExt cx="0" cy="0"/>
        </a:xfrm>
      </p:grpSpPr>
      <p:cxnSp>
        <p:nvCxnSpPr>
          <p:cNvPr id="827" name="Shape 82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28" name="Shape 82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29" name="Shape 829"/>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err="1">
                <a:solidFill>
                  <a:schemeClr val="dk1"/>
                </a:solidFill>
                <a:latin typeface="Candara" panose="020E0502030303020204" pitchFamily="34" charset="0"/>
              </a:rPr>
              <a:t>ifType</a:t>
            </a:r>
            <a:endParaRPr lang="en-US" sz="3200" b="1" dirty="0">
              <a:solidFill>
                <a:schemeClr val="dk1"/>
              </a:solidFill>
              <a:latin typeface="Candara" panose="020E0502030303020204" pitchFamily="34" charset="0"/>
            </a:endParaRPr>
          </a:p>
        </p:txBody>
      </p:sp>
      <p:pic>
        <p:nvPicPr>
          <p:cNvPr id="830" name="Shape 830"/>
          <p:cNvPicPr preferRelativeResize="0"/>
          <p:nvPr/>
        </p:nvPicPr>
        <p:blipFill rotWithShape="1">
          <a:blip r:embed="rId3">
            <a:alphaModFix/>
          </a:blip>
          <a:srcRect/>
          <a:stretch/>
        </p:blipFill>
        <p:spPr>
          <a:xfrm>
            <a:off x="3276601" y="1066800"/>
            <a:ext cx="5386387" cy="5962650"/>
          </a:xfrm>
          <a:prstGeom prst="rect">
            <a:avLst/>
          </a:prstGeom>
          <a:noFill/>
          <a:ln>
            <a:noFill/>
          </a:ln>
        </p:spPr>
      </p:pic>
      <p:sp>
        <p:nvSpPr>
          <p:cNvPr id="831" name="Shape 831"/>
          <p:cNvSpPr txBox="1"/>
          <p:nvPr/>
        </p:nvSpPr>
        <p:spPr>
          <a:xfrm>
            <a:off x="3124201" y="7391400"/>
            <a:ext cx="5943599" cy="70802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Type of interface below the network layer defined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as enumerated integer.</a:t>
            </a:r>
          </a:p>
        </p:txBody>
      </p:sp>
      <p:sp>
        <p:nvSpPr>
          <p:cNvPr id="832" name="Shape 83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33" name="Shape 83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834" name="Shape 83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35" name="Shape 83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836" name="Shape 836"/>
          <p:cNvCxnSpPr/>
          <p:nvPr/>
        </p:nvCxnSpPr>
        <p:spPr>
          <a:xfrm>
            <a:off x="3276600" y="7086600"/>
            <a:ext cx="5638800" cy="0"/>
          </a:xfrm>
          <a:prstGeom prst="straightConnector1">
            <a:avLst/>
          </a:prstGeom>
          <a:noFill/>
          <a:ln w="12700" cap="rnd" cmpd="sng">
            <a:solidFill>
              <a:schemeClr val="dk1"/>
            </a:solidFill>
            <a:prstDash val="solid"/>
            <a:miter/>
            <a:headEnd type="none" w="med" len="med"/>
            <a:tailEnd type="none" w="med" len="med"/>
          </a:ln>
        </p:spPr>
      </p:cxnSp>
      <p:sp>
        <p:nvSpPr>
          <p:cNvPr id="837" name="Shape 837"/>
          <p:cNvSpPr txBox="1"/>
          <p:nvPr/>
        </p:nvSpPr>
        <p:spPr>
          <a:xfrm>
            <a:off x="2667000" y="70104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841"/>
        <p:cNvGrpSpPr/>
        <p:nvPr/>
      </p:nvGrpSpPr>
      <p:grpSpPr>
        <a:xfrm>
          <a:off x="0" y="0"/>
          <a:ext cx="0" cy="0"/>
          <a:chOff x="0" y="0"/>
          <a:chExt cx="0" cy="0"/>
        </a:xfrm>
      </p:grpSpPr>
      <p:sp>
        <p:nvSpPr>
          <p:cNvPr id="843" name="Shape 84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44" name="Shape 844"/>
          <p:cNvSpPr txBox="1"/>
          <p:nvPr/>
        </p:nvSpPr>
        <p:spPr>
          <a:xfrm>
            <a:off x="3200400" y="457200"/>
            <a:ext cx="5640386"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IP Group</a:t>
            </a:r>
          </a:p>
        </p:txBody>
      </p:sp>
      <p:pic>
        <p:nvPicPr>
          <p:cNvPr id="845" name="Shape 845"/>
          <p:cNvPicPr preferRelativeResize="0"/>
          <p:nvPr/>
        </p:nvPicPr>
        <p:blipFill rotWithShape="1">
          <a:blip r:embed="rId3">
            <a:alphaModFix/>
          </a:blip>
          <a:srcRect/>
          <a:stretch/>
        </p:blipFill>
        <p:spPr>
          <a:xfrm>
            <a:off x="323088" y="515113"/>
            <a:ext cx="5326062" cy="5478461"/>
          </a:xfrm>
          <a:prstGeom prst="rect">
            <a:avLst/>
          </a:prstGeom>
          <a:noFill/>
          <a:ln>
            <a:noFill/>
          </a:ln>
        </p:spPr>
      </p:pic>
      <p:sp>
        <p:nvSpPr>
          <p:cNvPr id="846" name="Shape 846"/>
          <p:cNvSpPr txBox="1"/>
          <p:nvPr/>
        </p:nvSpPr>
        <p:spPr>
          <a:xfrm>
            <a:off x="280416" y="6324600"/>
            <a:ext cx="5596128" cy="1466850"/>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1800" dirty="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ipForwarding</a:t>
            </a:r>
            <a:r>
              <a:rPr lang="en-US" sz="1800" dirty="0">
                <a:solidFill>
                  <a:schemeClr val="dk1"/>
                </a:solidFill>
                <a:latin typeface="Candara" panose="020E0502030303020204" pitchFamily="34" charset="0"/>
              </a:rPr>
              <a:t>: Gateway(1) and Router(2)</a:t>
            </a:r>
          </a:p>
          <a:p>
            <a:pPr>
              <a:buClr>
                <a:schemeClr val="dk1"/>
              </a:buClr>
              <a:buSzPct val="100000"/>
              <a:buFont typeface="Arial"/>
              <a:buChar char="•"/>
            </a:pPr>
            <a:r>
              <a:rPr lang="en-US" sz="1800" dirty="0">
                <a:solidFill>
                  <a:schemeClr val="dk1"/>
                </a:solidFill>
                <a:latin typeface="Candara" panose="020E0502030303020204" pitchFamily="34" charset="0"/>
              </a:rPr>
              <a:t> IP Address Table contains table of IP addresses</a:t>
            </a:r>
          </a:p>
          <a:p>
            <a:pPr>
              <a:buClr>
                <a:schemeClr val="dk1"/>
              </a:buClr>
              <a:buSzPct val="100000"/>
              <a:buFont typeface="Arial"/>
              <a:buChar char="•"/>
            </a:pPr>
            <a:r>
              <a:rPr lang="en-US" sz="1800" dirty="0">
                <a:solidFill>
                  <a:schemeClr val="dk1"/>
                </a:solidFill>
                <a:latin typeface="Candara" panose="020E0502030303020204" pitchFamily="34" charset="0"/>
              </a:rPr>
              <a:t> IP Route Table contains an entry for each route</a:t>
            </a:r>
          </a:p>
          <a:p>
            <a:pPr>
              <a:buClr>
                <a:schemeClr val="dk1"/>
              </a:buClr>
              <a:buSzPct val="100000"/>
              <a:buFont typeface="Arial"/>
              <a:buChar char="•"/>
            </a:pPr>
            <a:r>
              <a:rPr lang="en-US" sz="1800" dirty="0">
                <a:solidFill>
                  <a:schemeClr val="dk1"/>
                </a:solidFill>
                <a:latin typeface="Candara" panose="020E0502030303020204" pitchFamily="34" charset="0"/>
              </a:rPr>
              <a:t> IP Network-to-Media Table is address translation table</a:t>
            </a:r>
            <a:br>
              <a:rPr lang="en-US" sz="1800" dirty="0">
                <a:solidFill>
                  <a:schemeClr val="dk1"/>
                </a:solidFill>
                <a:latin typeface="Candara" panose="020E0502030303020204" pitchFamily="34" charset="0"/>
              </a:rPr>
            </a:br>
            <a:r>
              <a:rPr lang="en-US" sz="1800" dirty="0">
                <a:solidFill>
                  <a:schemeClr val="dk1"/>
                </a:solidFill>
                <a:latin typeface="Candara" panose="020E0502030303020204" pitchFamily="34" charset="0"/>
              </a:rPr>
              <a:t>  mapping IP addresses to physical addresses</a:t>
            </a:r>
          </a:p>
        </p:txBody>
      </p:sp>
      <p:cxnSp>
        <p:nvCxnSpPr>
          <p:cNvPr id="849" name="Shape 84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50" name="Shape 85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851" name="Shape 851"/>
          <p:cNvCxnSpPr/>
          <p:nvPr/>
        </p:nvCxnSpPr>
        <p:spPr>
          <a:xfrm>
            <a:off x="752856" y="6019800"/>
            <a:ext cx="4538472" cy="15240"/>
          </a:xfrm>
          <a:prstGeom prst="straightConnector1">
            <a:avLst/>
          </a:prstGeom>
          <a:noFill/>
          <a:ln w="12700" cap="rnd" cmpd="sng">
            <a:solidFill>
              <a:schemeClr val="dk1"/>
            </a:solidFill>
            <a:prstDash val="solid"/>
            <a:miter/>
            <a:headEnd type="none" w="med" len="med"/>
            <a:tailEnd type="none" w="med" len="med"/>
          </a:ln>
        </p:spPr>
      </p:cxnSp>
      <p:sp>
        <p:nvSpPr>
          <p:cNvPr id="852" name="Shape 852"/>
          <p:cNvSpPr txBox="1"/>
          <p:nvPr/>
        </p:nvSpPr>
        <p:spPr>
          <a:xfrm>
            <a:off x="143256" y="5943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5864352" y="1219200"/>
            <a:ext cx="6169151" cy="7478970"/>
          </a:xfrm>
          <a:prstGeom prst="rect">
            <a:avLst/>
          </a:prstGeom>
          <a:noFill/>
        </p:spPr>
        <p:txBody>
          <a:bodyPr wrap="square" rtlCol="1">
            <a:spAutoFit/>
          </a:bodyPr>
          <a:lstStyle/>
          <a:p>
            <a:r>
              <a:rPr lang="en-US" sz="1600" dirty="0" smtClean="0">
                <a:latin typeface="Candara" panose="020E0502030303020204" pitchFamily="34" charset="0"/>
              </a:rPr>
              <a:t>IP Group</a:t>
            </a:r>
            <a:r>
              <a:rPr lang="en-US" sz="1600" dirty="0">
                <a:latin typeface="Candara" panose="020E0502030303020204" pitchFamily="34" charset="0"/>
              </a:rPr>
              <a:t>. The Internet is based on </a:t>
            </a:r>
            <a:r>
              <a:rPr lang="en-US" sz="1600" dirty="0" smtClean="0">
                <a:latin typeface="Candara" panose="020E0502030303020204" pitchFamily="34" charset="0"/>
              </a:rPr>
              <a:t>IP protocol </a:t>
            </a:r>
            <a:r>
              <a:rPr lang="en-US" sz="1600" dirty="0">
                <a:latin typeface="Candara" panose="020E0502030303020204" pitchFamily="34" charset="0"/>
              </a:rPr>
              <a:t>as the </a:t>
            </a:r>
            <a:r>
              <a:rPr lang="en-US" sz="1600" dirty="0" smtClean="0">
                <a:latin typeface="Candara" panose="020E0502030303020204" pitchFamily="34" charset="0"/>
              </a:rPr>
              <a:t>networking protocol</a:t>
            </a:r>
            <a:r>
              <a:rPr lang="en-US" sz="1600" dirty="0">
                <a:latin typeface="Candara" panose="020E0502030303020204" pitchFamily="34" charset="0"/>
              </a:rPr>
              <a:t>. This group has </a:t>
            </a:r>
            <a:r>
              <a:rPr lang="en-US" sz="1600" dirty="0" smtClean="0">
                <a:latin typeface="Candara" panose="020E0502030303020204" pitchFamily="34" charset="0"/>
              </a:rPr>
              <a:t>information on </a:t>
            </a:r>
            <a:r>
              <a:rPr lang="en-US" sz="1600" dirty="0">
                <a:latin typeface="Candara" panose="020E0502030303020204" pitchFamily="34" charset="0"/>
              </a:rPr>
              <a:t>various parameters of the protocol. It also has a table that replaces the Address Translation </a:t>
            </a:r>
            <a:r>
              <a:rPr lang="en-US" sz="1600" dirty="0" smtClean="0">
                <a:latin typeface="Candara" panose="020E0502030303020204" pitchFamily="34" charset="0"/>
              </a:rPr>
              <a:t>table. Routers in the </a:t>
            </a:r>
            <a:r>
              <a:rPr lang="en-US" sz="1600" dirty="0">
                <a:latin typeface="Candara" panose="020E0502030303020204" pitchFamily="34" charset="0"/>
              </a:rPr>
              <a:t>network periodically execute the </a:t>
            </a:r>
            <a:r>
              <a:rPr lang="en-US" sz="1600" dirty="0" smtClean="0">
                <a:latin typeface="Candara" panose="020E0502030303020204" pitchFamily="34" charset="0"/>
              </a:rPr>
              <a:t>routing algorithm </a:t>
            </a:r>
            <a:r>
              <a:rPr lang="en-US" sz="1600" dirty="0">
                <a:latin typeface="Candara" panose="020E0502030303020204" pitchFamily="34" charset="0"/>
              </a:rPr>
              <a:t>and update its </a:t>
            </a:r>
            <a:r>
              <a:rPr lang="en-US" sz="1600" dirty="0" smtClean="0">
                <a:latin typeface="Candara" panose="020E0502030303020204" pitchFamily="34" charset="0"/>
              </a:rPr>
              <a:t>routing table</a:t>
            </a:r>
            <a:r>
              <a:rPr lang="en-US" sz="1600" dirty="0">
                <a:latin typeface="Candara" panose="020E0502030303020204" pitchFamily="34" charset="0"/>
              </a:rPr>
              <a:t>, which </a:t>
            </a:r>
            <a:r>
              <a:rPr lang="en-US" sz="1600" dirty="0" smtClean="0">
                <a:latin typeface="Candara" panose="020E0502030303020204" pitchFamily="34" charset="0"/>
              </a:rPr>
              <a:t>are defined </a:t>
            </a:r>
            <a:r>
              <a:rPr lang="en-US" sz="1600" dirty="0">
                <a:latin typeface="Candara" panose="020E0502030303020204" pitchFamily="34" charset="0"/>
              </a:rPr>
              <a:t>as managed objects in this group. We will discuss the contents of this group in detail now</a:t>
            </a:r>
            <a:r>
              <a:rPr lang="en-US" sz="1600" dirty="0" smtClean="0">
                <a:latin typeface="Candara" panose="020E0502030303020204" pitchFamily="34" charset="0"/>
              </a:rPr>
              <a:t>.</a:t>
            </a:r>
          </a:p>
          <a:p>
            <a:endParaRPr lang="en-US" sz="1600" dirty="0" smtClean="0">
              <a:latin typeface="Candara" panose="020E0502030303020204" pitchFamily="34" charset="0"/>
            </a:endParaRPr>
          </a:p>
          <a:p>
            <a:r>
              <a:rPr lang="en-US" sz="1600" dirty="0">
                <a:latin typeface="Candara" panose="020E0502030303020204" pitchFamily="34" charset="0"/>
              </a:rPr>
              <a:t>The TP group defines all the parameters needed for the node to handle a network layer IP </a:t>
            </a:r>
            <a:r>
              <a:rPr lang="en-US" sz="1600" dirty="0" smtClean="0">
                <a:latin typeface="Candara" panose="020E0502030303020204" pitchFamily="34" charset="0"/>
              </a:rPr>
              <a:t>protocol either </a:t>
            </a:r>
            <a:r>
              <a:rPr lang="en-US" sz="1600" dirty="0">
                <a:latin typeface="Candara" panose="020E0502030303020204" pitchFamily="34" charset="0"/>
              </a:rPr>
              <a:t>as a host or as a router; implementation is mandatory. Figure 4.31 and Table 4.7 present the </a:t>
            </a:r>
            <a:r>
              <a:rPr lang="en-US" sz="1600" dirty="0" smtClean="0">
                <a:latin typeface="Candara" panose="020E0502030303020204" pitchFamily="34" charset="0"/>
              </a:rPr>
              <a:t>tree structure </a:t>
            </a:r>
            <a:r>
              <a:rPr lang="en-US" sz="1600" dirty="0">
                <a:latin typeface="Candara" panose="020E0502030303020204" pitchFamily="34" charset="0"/>
              </a:rPr>
              <a:t>and details of the entities, respectively. The group contains three tables, IP address table, </a:t>
            </a:r>
            <a:r>
              <a:rPr lang="en-US" sz="1600" dirty="0" smtClean="0">
                <a:latin typeface="Candara" panose="020E0502030303020204" pitchFamily="34" charset="0"/>
              </a:rPr>
              <a:t>IP routing </a:t>
            </a:r>
            <a:r>
              <a:rPr lang="en-US" sz="1600" dirty="0">
                <a:latin typeface="Candara" panose="020E0502030303020204" pitchFamily="34" charset="0"/>
              </a:rPr>
              <a:t>table, and </a:t>
            </a:r>
            <a:r>
              <a:rPr lang="en-US" sz="1600" dirty="0" smtClean="0">
                <a:latin typeface="Candara" panose="020E0502030303020204" pitchFamily="34" charset="0"/>
              </a:rPr>
              <a:t>IP Address </a:t>
            </a:r>
            <a:r>
              <a:rPr lang="en-US" sz="1600" dirty="0">
                <a:latin typeface="Candara" panose="020E0502030303020204" pitchFamily="34" charset="0"/>
              </a:rPr>
              <a:t>Translation table.</a:t>
            </a:r>
          </a:p>
          <a:p>
            <a:r>
              <a:rPr lang="en-US" sz="1600" dirty="0">
                <a:latin typeface="Candara" panose="020E0502030303020204" pitchFamily="34" charset="0"/>
              </a:rPr>
              <a:t>We can use the IPMIB to acquire any information associated with the IP layer. For example, to </a:t>
            </a:r>
            <a:r>
              <a:rPr lang="en-US" sz="1600" dirty="0" smtClean="0">
                <a:latin typeface="Candara" panose="020E0502030303020204" pitchFamily="34" charset="0"/>
              </a:rPr>
              <a:t>learn the </a:t>
            </a:r>
            <a:r>
              <a:rPr lang="en-US" sz="1600" dirty="0">
                <a:latin typeface="Candara" panose="020E0502030303020204" pitchFamily="34" charset="0"/>
              </a:rPr>
              <a:t>value </a:t>
            </a:r>
            <a:r>
              <a:rPr lang="en-US" sz="1600" dirty="0" smtClean="0">
                <a:latin typeface="Candara" panose="020E0502030303020204" pitchFamily="34" charset="0"/>
              </a:rPr>
              <a:t>of the managed object</a:t>
            </a:r>
            <a:r>
              <a:rPr lang="en-US" sz="1600" dirty="0">
                <a:latin typeface="Candara" panose="020E0502030303020204" pitchFamily="34" charset="0"/>
              </a:rPr>
              <a:t>, </a:t>
            </a:r>
            <a:r>
              <a:rPr lang="en-US" sz="1600" dirty="0" err="1" smtClean="0">
                <a:latin typeface="Candara" panose="020E0502030303020204" pitchFamily="34" charset="0"/>
              </a:rPr>
              <a:t>ip</a:t>
            </a:r>
            <a:r>
              <a:rPr lang="en-US" sz="1600" dirty="0" smtClean="0">
                <a:latin typeface="Candara" panose="020E0502030303020204" pitchFamily="34" charset="0"/>
              </a:rPr>
              <a:t> Forwarding will </a:t>
            </a:r>
            <a:r>
              <a:rPr lang="en-US" sz="1600" dirty="0">
                <a:latin typeface="Candara" panose="020E0502030303020204" pitchFamily="34" charset="0"/>
              </a:rPr>
              <a:t>indicate whether the node is acting as just a router </a:t>
            </a:r>
            <a:r>
              <a:rPr lang="en-US" sz="1600" dirty="0" smtClean="0">
                <a:latin typeface="Candara" panose="020E0502030303020204" pitchFamily="34" charset="0"/>
              </a:rPr>
              <a:t>or a </a:t>
            </a:r>
            <a:r>
              <a:rPr lang="en-US" sz="1600" dirty="0">
                <a:latin typeface="Candara" panose="020E0502030303020204" pitchFamily="34" charset="0"/>
              </a:rPr>
              <a:t>gateway between two autonomous networks. We can measure </a:t>
            </a:r>
            <a:r>
              <a:rPr lang="en-US" sz="1600" dirty="0" smtClean="0">
                <a:latin typeface="Candara" panose="020E0502030303020204" pitchFamily="34" charset="0"/>
              </a:rPr>
              <a:t>IP datagrams </a:t>
            </a:r>
            <a:r>
              <a:rPr lang="en-US" sz="1600" dirty="0">
                <a:latin typeface="Candara" panose="020E0502030303020204" pitchFamily="34" charset="0"/>
              </a:rPr>
              <a:t>received that are in </a:t>
            </a:r>
            <a:r>
              <a:rPr lang="en-US" sz="1600" dirty="0" smtClean="0">
                <a:latin typeface="Candara" panose="020E0502030303020204" pitchFamily="34" charset="0"/>
              </a:rPr>
              <a:t>error, such </a:t>
            </a:r>
            <a:r>
              <a:rPr lang="en-US" sz="1600" dirty="0">
                <a:latin typeface="Candara" panose="020E0502030303020204" pitchFamily="34" charset="0"/>
              </a:rPr>
              <a:t>as those with wrong addresses (</a:t>
            </a:r>
            <a:r>
              <a:rPr lang="en-US" sz="1600" dirty="0" smtClean="0">
                <a:latin typeface="Candara" panose="020E0502030303020204" pitchFamily="34" charset="0"/>
              </a:rPr>
              <a:t>ipInAddrErrors</a:t>
            </a:r>
            <a:r>
              <a:rPr lang="en-US" sz="1600" dirty="0">
                <a:latin typeface="Candara" panose="020E0502030303020204" pitchFamily="34" charset="0"/>
              </a:rPr>
              <a:t>).</a:t>
            </a:r>
          </a:p>
          <a:p>
            <a:r>
              <a:rPr lang="en-US" sz="1600" dirty="0">
                <a:latin typeface="Candara" panose="020E0502030303020204" pitchFamily="34" charset="0"/>
              </a:rPr>
              <a:t>The three tables belonging to the IP group are shown in Figure 4.32 (IP Address Table), Figure </a:t>
            </a:r>
            <a:r>
              <a:rPr lang="en-US" sz="1600" dirty="0" smtClean="0">
                <a:latin typeface="Candara" panose="020E0502030303020204" pitchFamily="34" charset="0"/>
              </a:rPr>
              <a:t>4.33 (IP </a:t>
            </a:r>
            <a:r>
              <a:rPr lang="en-US" sz="1600" dirty="0">
                <a:latin typeface="Candara" panose="020E0502030303020204" pitchFamily="34" charset="0"/>
              </a:rPr>
              <a:t>Routing Table), and Figure 4.34 (</a:t>
            </a:r>
            <a:r>
              <a:rPr lang="en-US" sz="1600" dirty="0" smtClean="0">
                <a:latin typeface="Candara" panose="020E0502030303020204" pitchFamily="34" charset="0"/>
              </a:rPr>
              <a:t>IP Address </a:t>
            </a:r>
            <a:r>
              <a:rPr lang="en-US" sz="1600" dirty="0">
                <a:latin typeface="Candara" panose="020E0502030303020204" pitchFamily="34" charset="0"/>
              </a:rPr>
              <a:t>Translation Table). Table 4.8 shows the entity table </a:t>
            </a:r>
            <a:r>
              <a:rPr lang="en-US" sz="1600" dirty="0" smtClean="0">
                <a:latin typeface="Candara" panose="020E0502030303020204" pitchFamily="34" charset="0"/>
              </a:rPr>
              <a:t>for the </a:t>
            </a:r>
            <a:r>
              <a:rPr lang="en-US" sz="1600" dirty="0">
                <a:latin typeface="Candara" panose="020E0502030303020204" pitchFamily="34" charset="0"/>
              </a:rPr>
              <a:t>IP address table. The index for the table, ipAdEntAddr, is shown in bold </a:t>
            </a:r>
            <a:r>
              <a:rPr lang="en-US" sz="1600" dirty="0" smtClean="0">
                <a:latin typeface="Candara" panose="020E0502030303020204" pitchFamily="34" charset="0"/>
              </a:rPr>
              <a:t>letters. In </a:t>
            </a:r>
            <a:r>
              <a:rPr lang="en-US" sz="1600" dirty="0">
                <a:latin typeface="Candara" panose="020E0502030303020204" pitchFamily="34" charset="0"/>
              </a:rPr>
              <a:t>Figure 4.23(b), we illustrated an example of four instantiations (rows) associated with the </a:t>
            </a:r>
            <a:r>
              <a:rPr lang="en-US" sz="1600" dirty="0" smtClean="0">
                <a:latin typeface="Candara" panose="020E0502030303020204" pitchFamily="34" charset="0"/>
              </a:rPr>
              <a:t>IP address </a:t>
            </a:r>
            <a:r>
              <a:rPr lang="en-US" sz="1600" dirty="0">
                <a:latin typeface="Candara" panose="020E0502030303020204" pitchFamily="34" charset="0"/>
              </a:rPr>
              <a:t>table. The </a:t>
            </a:r>
            <a:r>
              <a:rPr lang="en-US" sz="1600" dirty="0" smtClean="0">
                <a:latin typeface="Candara" panose="020E0502030303020204" pitchFamily="34" charset="0"/>
              </a:rPr>
              <a:t>IP address </a:t>
            </a:r>
            <a:r>
              <a:rPr lang="en-US" sz="1600" dirty="0">
                <a:latin typeface="Candara" panose="020E0502030303020204" pitchFamily="34" charset="0"/>
              </a:rPr>
              <a:t>table MIB shown in Figure 4.32 and Table 4.8 is used to retrieve data </a:t>
            </a:r>
            <a:r>
              <a:rPr lang="en-US" sz="1600" dirty="0" smtClean="0">
                <a:latin typeface="Candara" panose="020E0502030303020204" pitchFamily="34" charset="0"/>
              </a:rPr>
              <a:t>from the </a:t>
            </a:r>
            <a:r>
              <a:rPr lang="en-US" sz="1600" dirty="0">
                <a:latin typeface="Candara" panose="020E0502030303020204" pitchFamily="34" charset="0"/>
              </a:rPr>
              <a:t>router. </a:t>
            </a:r>
            <a:r>
              <a:rPr lang="en-US" sz="1600" dirty="0" smtClean="0">
                <a:latin typeface="Candara" panose="020E0502030303020204" pitchFamily="34" charset="0"/>
              </a:rPr>
              <a:t>It could </a:t>
            </a:r>
            <a:r>
              <a:rPr lang="en-US" sz="1600" dirty="0">
                <a:latin typeface="Candara" panose="020E0502030303020204" pitchFamily="34" charset="0"/>
              </a:rPr>
              <a:t>be retrieved </a:t>
            </a:r>
            <a:r>
              <a:rPr lang="en-US" sz="1600" dirty="0" smtClean="0">
                <a:latin typeface="Candara" panose="020E0502030303020204" pitchFamily="34" charset="0"/>
              </a:rPr>
              <a:t>using get-request </a:t>
            </a:r>
            <a:r>
              <a:rPr lang="en-US" sz="1600" dirty="0">
                <a:latin typeface="Candara" panose="020E0502030303020204" pitchFamily="34" charset="0"/>
              </a:rPr>
              <a:t>or get-next-request commands.</a:t>
            </a:r>
          </a:p>
          <a:p>
            <a:endParaRPr lang="ar-SA" sz="1600" dirty="0">
              <a:latin typeface="Candara" panose="020E0502030303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856"/>
        <p:cNvGrpSpPr/>
        <p:nvPr/>
      </p:nvGrpSpPr>
      <p:grpSpPr>
        <a:xfrm>
          <a:off x="0" y="0"/>
          <a:ext cx="0" cy="0"/>
          <a:chOff x="0" y="0"/>
          <a:chExt cx="0" cy="0"/>
        </a:xfrm>
      </p:grpSpPr>
      <p:cxnSp>
        <p:nvCxnSpPr>
          <p:cNvPr id="857" name="Shape 857"/>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58" name="Shape 85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59" name="Shape 859"/>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IP Address Table</a:t>
            </a:r>
          </a:p>
        </p:txBody>
      </p:sp>
      <p:pic>
        <p:nvPicPr>
          <p:cNvPr id="860" name="Shape 860"/>
          <p:cNvPicPr preferRelativeResize="0"/>
          <p:nvPr/>
        </p:nvPicPr>
        <p:blipFill rotWithShape="1">
          <a:blip r:embed="rId3">
            <a:alphaModFix/>
          </a:blip>
          <a:srcRect/>
          <a:stretch/>
        </p:blipFill>
        <p:spPr>
          <a:xfrm>
            <a:off x="3275012" y="5257801"/>
            <a:ext cx="5640386" cy="2608261"/>
          </a:xfrm>
          <a:prstGeom prst="rect">
            <a:avLst/>
          </a:prstGeom>
          <a:noFill/>
          <a:ln>
            <a:noFill/>
          </a:ln>
        </p:spPr>
      </p:pic>
      <p:pic>
        <p:nvPicPr>
          <p:cNvPr id="861" name="Shape 861"/>
          <p:cNvPicPr preferRelativeResize="0"/>
          <p:nvPr/>
        </p:nvPicPr>
        <p:blipFill rotWithShape="1">
          <a:blip r:embed="rId4">
            <a:alphaModFix/>
          </a:blip>
          <a:srcRect/>
          <a:stretch/>
        </p:blipFill>
        <p:spPr>
          <a:xfrm>
            <a:off x="3581400" y="990600"/>
            <a:ext cx="4718050" cy="3421062"/>
          </a:xfrm>
          <a:prstGeom prst="rect">
            <a:avLst/>
          </a:prstGeom>
          <a:noFill/>
          <a:ln>
            <a:noFill/>
          </a:ln>
        </p:spPr>
      </p:pic>
      <p:sp>
        <p:nvSpPr>
          <p:cNvPr id="862" name="Shape 86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63" name="Shape 86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864" name="Shape 86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65" name="Shape 86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866" name="Shape 866"/>
          <p:cNvCxnSpPr/>
          <p:nvPr/>
        </p:nvCxnSpPr>
        <p:spPr>
          <a:xfrm>
            <a:off x="3276600" y="4724400"/>
            <a:ext cx="5638800" cy="0"/>
          </a:xfrm>
          <a:prstGeom prst="straightConnector1">
            <a:avLst/>
          </a:prstGeom>
          <a:noFill/>
          <a:ln w="12700" cap="rnd" cmpd="sng">
            <a:solidFill>
              <a:schemeClr val="dk1"/>
            </a:solidFill>
            <a:prstDash val="solid"/>
            <a:miter/>
            <a:headEnd type="none" w="med" len="med"/>
            <a:tailEnd type="none" w="med" len="med"/>
          </a:ln>
        </p:spPr>
      </p:cxnSp>
      <p:sp>
        <p:nvSpPr>
          <p:cNvPr id="867" name="Shape 867"/>
          <p:cNvSpPr txBox="1"/>
          <p:nvPr/>
        </p:nvSpPr>
        <p:spPr>
          <a:xfrm>
            <a:off x="2667000" y="46482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871"/>
        <p:cNvGrpSpPr/>
        <p:nvPr/>
      </p:nvGrpSpPr>
      <p:grpSpPr>
        <a:xfrm>
          <a:off x="0" y="0"/>
          <a:ext cx="0" cy="0"/>
          <a:chOff x="0" y="0"/>
          <a:chExt cx="0" cy="0"/>
        </a:xfrm>
      </p:grpSpPr>
      <p:cxnSp>
        <p:nvCxnSpPr>
          <p:cNvPr id="872" name="Shape 872"/>
          <p:cNvCxnSpPr/>
          <p:nvPr/>
        </p:nvCxnSpPr>
        <p:spPr>
          <a:xfrm>
            <a:off x="3276600" y="5154612"/>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873" name="Shape 87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74" name="Shape 87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75" name="Shape 875"/>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IP Routing Table </a:t>
            </a:r>
          </a:p>
        </p:txBody>
      </p:sp>
      <p:pic>
        <p:nvPicPr>
          <p:cNvPr id="876" name="Shape 876"/>
          <p:cNvPicPr preferRelativeResize="0"/>
          <p:nvPr/>
        </p:nvPicPr>
        <p:blipFill rotWithShape="1">
          <a:blip r:embed="rId3">
            <a:alphaModFix/>
          </a:blip>
          <a:srcRect/>
          <a:stretch/>
        </p:blipFill>
        <p:spPr>
          <a:xfrm>
            <a:off x="3276600" y="990600"/>
            <a:ext cx="5181600" cy="3727450"/>
          </a:xfrm>
          <a:prstGeom prst="rect">
            <a:avLst/>
          </a:prstGeom>
          <a:noFill/>
          <a:ln>
            <a:noFill/>
          </a:ln>
        </p:spPr>
      </p:pic>
      <p:pic>
        <p:nvPicPr>
          <p:cNvPr id="877" name="Shape 877"/>
          <p:cNvPicPr preferRelativeResize="0"/>
          <p:nvPr/>
        </p:nvPicPr>
        <p:blipFill rotWithShape="1">
          <a:blip r:embed="rId4">
            <a:alphaModFix/>
          </a:blip>
          <a:srcRect/>
          <a:stretch/>
        </p:blipFill>
        <p:spPr>
          <a:xfrm>
            <a:off x="3271837" y="5181601"/>
            <a:ext cx="5626100" cy="3217861"/>
          </a:xfrm>
          <a:prstGeom prst="rect">
            <a:avLst/>
          </a:prstGeom>
          <a:noFill/>
          <a:ln>
            <a:noFill/>
          </a:ln>
        </p:spPr>
      </p:pic>
      <p:sp>
        <p:nvSpPr>
          <p:cNvPr id="878" name="Shape 878"/>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79" name="Shape 879"/>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880" name="Shape 88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81" name="Shape 88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cxnSp>
        <p:nvCxnSpPr>
          <p:cNvPr id="886" name="Shape 88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887" name="Shape 88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88" name="Shape 888"/>
          <p:cNvSpPr txBox="1"/>
          <p:nvPr/>
        </p:nvSpPr>
        <p:spPr>
          <a:xfrm>
            <a:off x="2667000" y="4572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IP Address Translation Table</a:t>
            </a:r>
          </a:p>
        </p:txBody>
      </p:sp>
      <p:pic>
        <p:nvPicPr>
          <p:cNvPr id="889" name="Shape 889"/>
          <p:cNvPicPr preferRelativeResize="0"/>
          <p:nvPr/>
        </p:nvPicPr>
        <p:blipFill rotWithShape="1">
          <a:blip r:embed="rId3">
            <a:alphaModFix/>
          </a:blip>
          <a:srcRect/>
          <a:stretch/>
        </p:blipFill>
        <p:spPr>
          <a:xfrm>
            <a:off x="3657600" y="1143001"/>
            <a:ext cx="4875212" cy="3281361"/>
          </a:xfrm>
          <a:prstGeom prst="rect">
            <a:avLst/>
          </a:prstGeom>
          <a:noFill/>
          <a:ln>
            <a:noFill/>
          </a:ln>
        </p:spPr>
      </p:pic>
      <p:pic>
        <p:nvPicPr>
          <p:cNvPr id="890" name="Shape 890"/>
          <p:cNvPicPr preferRelativeResize="0"/>
          <p:nvPr/>
        </p:nvPicPr>
        <p:blipFill rotWithShape="1">
          <a:blip r:embed="rId4">
            <a:alphaModFix/>
          </a:blip>
          <a:srcRect/>
          <a:stretch/>
        </p:blipFill>
        <p:spPr>
          <a:xfrm>
            <a:off x="3200401" y="5181600"/>
            <a:ext cx="5635625" cy="2424112"/>
          </a:xfrm>
          <a:prstGeom prst="rect">
            <a:avLst/>
          </a:prstGeom>
          <a:noFill/>
          <a:ln>
            <a:noFill/>
          </a:ln>
        </p:spPr>
      </p:pic>
      <p:sp>
        <p:nvSpPr>
          <p:cNvPr id="891" name="Shape 89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892" name="Shape 89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893" name="Shape 89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894" name="Shape 89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895" name="Shape 895"/>
          <p:cNvCxnSpPr/>
          <p:nvPr/>
        </p:nvCxnSpPr>
        <p:spPr>
          <a:xfrm>
            <a:off x="3276600" y="4648200"/>
            <a:ext cx="5638800" cy="0"/>
          </a:xfrm>
          <a:prstGeom prst="straightConnector1">
            <a:avLst/>
          </a:prstGeom>
          <a:noFill/>
          <a:ln w="12700" cap="rnd" cmpd="sng">
            <a:solidFill>
              <a:schemeClr val="dk1"/>
            </a:solidFill>
            <a:prstDash val="solid"/>
            <a:miter/>
            <a:headEnd type="none" w="med" len="med"/>
            <a:tailEnd type="none" w="med" len="med"/>
          </a:ln>
        </p:spPr>
      </p:cxnSp>
      <p:sp>
        <p:nvSpPr>
          <p:cNvPr id="896" name="Shape 896"/>
          <p:cNvSpPr txBox="1"/>
          <p:nvPr/>
        </p:nvSpPr>
        <p:spPr>
          <a:xfrm>
            <a:off x="2667000" y="45720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cxnSp>
        <p:nvCxnSpPr>
          <p:cNvPr id="901" name="Shape 90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02" name="Shape 90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903" name="Shape 903"/>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ICMP Group</a:t>
            </a:r>
          </a:p>
        </p:txBody>
      </p:sp>
      <p:pic>
        <p:nvPicPr>
          <p:cNvPr id="904" name="Shape 904"/>
          <p:cNvPicPr preferRelativeResize="0"/>
          <p:nvPr/>
        </p:nvPicPr>
        <p:blipFill rotWithShape="1">
          <a:blip r:embed="rId3">
            <a:alphaModFix/>
          </a:blip>
          <a:srcRect/>
          <a:stretch/>
        </p:blipFill>
        <p:spPr>
          <a:xfrm>
            <a:off x="3200401" y="1143001"/>
            <a:ext cx="5564187" cy="3981449"/>
          </a:xfrm>
          <a:prstGeom prst="rect">
            <a:avLst/>
          </a:prstGeom>
          <a:noFill/>
          <a:ln>
            <a:noFill/>
          </a:ln>
        </p:spPr>
      </p:pic>
      <p:sp>
        <p:nvSpPr>
          <p:cNvPr id="905" name="Shape 905"/>
          <p:cNvSpPr txBox="1"/>
          <p:nvPr/>
        </p:nvSpPr>
        <p:spPr>
          <a:xfrm>
            <a:off x="3108326" y="5638800"/>
            <a:ext cx="6416675" cy="2227262"/>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Objects associated with </a:t>
            </a:r>
            <a:r>
              <a:rPr lang="en-US" sz="2000" i="1" dirty="0">
                <a:solidFill>
                  <a:schemeClr val="dk1"/>
                </a:solidFill>
                <a:latin typeface="Candara" panose="020E0502030303020204" pitchFamily="34" charset="0"/>
              </a:rPr>
              <a:t>ping</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err="1">
                <a:solidFill>
                  <a:schemeClr val="dk1"/>
                </a:solidFill>
                <a:latin typeface="Candara" panose="020E0502030303020204" pitchFamily="34" charset="0"/>
              </a:rPr>
              <a:t>icmpOutEchos</a:t>
            </a:r>
            <a:r>
              <a:rPr lang="en-US" sz="2000" dirty="0">
                <a:solidFill>
                  <a:schemeClr val="dk1"/>
                </a:solidFill>
                <a:latin typeface="Candara" panose="020E0502030303020204" pitchFamily="34" charset="0"/>
              </a:rPr>
              <a:t>       # ICMP echo messages sent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err="1">
                <a:solidFill>
                  <a:schemeClr val="dk1"/>
                </a:solidFill>
                <a:latin typeface="Candara" panose="020E0502030303020204" pitchFamily="34" charset="0"/>
              </a:rPr>
              <a:t>icmpInEchoReps</a:t>
            </a:r>
            <a:r>
              <a:rPr lang="en-US" sz="2000" dirty="0">
                <a:solidFill>
                  <a:schemeClr val="dk1"/>
                </a:solidFill>
                <a:latin typeface="Candara" panose="020E0502030303020204" pitchFamily="34" charset="0"/>
              </a:rPr>
              <a:t>   # ICMP echo reply messages</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received</a:t>
            </a:r>
          </a:p>
          <a:p>
            <a:pPr>
              <a:buClr>
                <a:schemeClr val="dk1"/>
              </a:buClr>
              <a:buSzPct val="100000"/>
              <a:buFont typeface="Arial"/>
              <a:buChar char="•"/>
            </a:pPr>
            <a:r>
              <a:rPr lang="en-US" sz="2000" dirty="0">
                <a:solidFill>
                  <a:schemeClr val="dk1"/>
                </a:solidFill>
                <a:latin typeface="Candara" panose="020E0502030303020204" pitchFamily="34" charset="0"/>
              </a:rPr>
              <a:t> Objects associated with </a:t>
            </a:r>
            <a:r>
              <a:rPr lang="en-US" sz="2000" i="1" dirty="0">
                <a:solidFill>
                  <a:schemeClr val="dk1"/>
                </a:solidFill>
                <a:latin typeface="Candara" panose="020E0502030303020204" pitchFamily="34" charset="0"/>
              </a:rPr>
              <a:t>traceroute/</a:t>
            </a:r>
            <a:r>
              <a:rPr lang="en-US" sz="2000" i="1" dirty="0" err="1">
                <a:solidFill>
                  <a:schemeClr val="dk1"/>
                </a:solidFill>
                <a:latin typeface="Candara" panose="020E0502030303020204" pitchFamily="34" charset="0"/>
              </a:rPr>
              <a:t>tracert</a:t>
            </a:r>
            <a:endParaRPr lang="en-US" sz="2000" i="1" dirty="0">
              <a:solidFill>
                <a:schemeClr val="dk1"/>
              </a:solidFill>
              <a:latin typeface="Candara" panose="020E0502030303020204" pitchFamily="34" charset="0"/>
            </a:endParaRP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err="1">
                <a:solidFill>
                  <a:schemeClr val="dk1"/>
                </a:solidFill>
                <a:latin typeface="Candara" panose="020E0502030303020204" pitchFamily="34" charset="0"/>
              </a:rPr>
              <a:t>icmpInTimeExcs</a:t>
            </a:r>
            <a:r>
              <a:rPr lang="en-US" sz="2000" dirty="0">
                <a:solidFill>
                  <a:schemeClr val="dk1"/>
                </a:solidFill>
                <a:latin typeface="Candara" panose="020E0502030303020204" pitchFamily="34" charset="0"/>
              </a:rPr>
              <a:t>   # ICMP time exceeded 				messages received</a:t>
            </a:r>
          </a:p>
        </p:txBody>
      </p:sp>
      <p:sp>
        <p:nvSpPr>
          <p:cNvPr id="906" name="Shape 90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907" name="Shape 90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908" name="Shape 908"/>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09" name="Shape 909"/>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910" name="Shape 910"/>
          <p:cNvCxnSpPr/>
          <p:nvPr/>
        </p:nvCxnSpPr>
        <p:spPr>
          <a:xfrm>
            <a:off x="3276600" y="5334000"/>
            <a:ext cx="5638800" cy="0"/>
          </a:xfrm>
          <a:prstGeom prst="straightConnector1">
            <a:avLst/>
          </a:prstGeom>
          <a:noFill/>
          <a:ln w="12700" cap="rnd" cmpd="sng">
            <a:solidFill>
              <a:schemeClr val="dk1"/>
            </a:solidFill>
            <a:prstDash val="solid"/>
            <a:miter/>
            <a:headEnd type="none" w="med" len="med"/>
            <a:tailEnd type="none" w="med" len="med"/>
          </a:ln>
        </p:spPr>
      </p:cxnSp>
      <p:sp>
        <p:nvSpPr>
          <p:cNvPr id="911" name="Shape 911"/>
          <p:cNvSpPr txBox="1"/>
          <p:nvPr/>
        </p:nvSpPr>
        <p:spPr>
          <a:xfrm>
            <a:off x="2667000" y="5257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915"/>
        <p:cNvGrpSpPr/>
        <p:nvPr/>
      </p:nvGrpSpPr>
      <p:grpSpPr>
        <a:xfrm>
          <a:off x="0" y="0"/>
          <a:ext cx="0" cy="0"/>
          <a:chOff x="0" y="0"/>
          <a:chExt cx="0" cy="0"/>
        </a:xfrm>
      </p:grpSpPr>
      <p:cxnSp>
        <p:nvCxnSpPr>
          <p:cNvPr id="916" name="Shape 91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17" name="Shape 91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918" name="Shape 918"/>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TCP Group</a:t>
            </a:r>
          </a:p>
        </p:txBody>
      </p:sp>
      <p:pic>
        <p:nvPicPr>
          <p:cNvPr id="919" name="Shape 919"/>
          <p:cNvPicPr preferRelativeResize="0"/>
          <p:nvPr/>
        </p:nvPicPr>
        <p:blipFill rotWithShape="1">
          <a:blip r:embed="rId3">
            <a:alphaModFix/>
          </a:blip>
          <a:srcRect/>
          <a:stretch/>
        </p:blipFill>
        <p:spPr>
          <a:xfrm>
            <a:off x="420624" y="874777"/>
            <a:ext cx="5665778" cy="5684519"/>
          </a:xfrm>
          <a:prstGeom prst="rect">
            <a:avLst/>
          </a:prstGeom>
          <a:noFill/>
          <a:ln>
            <a:noFill/>
          </a:ln>
        </p:spPr>
      </p:pic>
      <p:sp>
        <p:nvSpPr>
          <p:cNvPr id="920" name="Shape 920"/>
          <p:cNvSpPr txBox="1"/>
          <p:nvPr/>
        </p:nvSpPr>
        <p:spPr>
          <a:xfrm>
            <a:off x="798577" y="5635752"/>
            <a:ext cx="5443537"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Connection-oriented transport protocol group</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Has one table</a:t>
            </a:r>
          </a:p>
        </p:txBody>
      </p:sp>
      <p:sp>
        <p:nvSpPr>
          <p:cNvPr id="921" name="Shape 921"/>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922" name="Shape 922"/>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923" name="Shape 923"/>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24" name="Shape 924"/>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925" name="Shape 925"/>
          <p:cNvCxnSpPr/>
          <p:nvPr/>
        </p:nvCxnSpPr>
        <p:spPr>
          <a:xfrm flipV="1">
            <a:off x="874776" y="5401056"/>
            <a:ext cx="5209032" cy="6096"/>
          </a:xfrm>
          <a:prstGeom prst="straightConnector1">
            <a:avLst/>
          </a:prstGeom>
          <a:noFill/>
          <a:ln w="12700" cap="rnd" cmpd="sng">
            <a:solidFill>
              <a:schemeClr val="dk1"/>
            </a:solidFill>
            <a:prstDash val="solid"/>
            <a:miter/>
            <a:headEnd type="none" w="med" len="med"/>
            <a:tailEnd type="none" w="med" len="med"/>
          </a:ln>
        </p:spPr>
      </p:cxnSp>
      <p:sp>
        <p:nvSpPr>
          <p:cNvPr id="926" name="Shape 926"/>
          <p:cNvSpPr txBox="1"/>
          <p:nvPr/>
        </p:nvSpPr>
        <p:spPr>
          <a:xfrm>
            <a:off x="265176" y="533095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
        <p:nvSpPr>
          <p:cNvPr id="2" name="TextBox 1"/>
          <p:cNvSpPr txBox="1"/>
          <p:nvPr/>
        </p:nvSpPr>
        <p:spPr>
          <a:xfrm>
            <a:off x="6303264" y="1341120"/>
            <a:ext cx="5888737" cy="5940088"/>
          </a:xfrm>
          <a:prstGeom prst="rect">
            <a:avLst/>
          </a:prstGeom>
          <a:noFill/>
        </p:spPr>
        <p:txBody>
          <a:bodyPr wrap="square" rtlCol="1">
            <a:spAutoFit/>
          </a:bodyPr>
          <a:lstStyle/>
          <a:p>
            <a:r>
              <a:rPr lang="en-US" sz="2000" dirty="0">
                <a:latin typeface="Candara" panose="020E0502030303020204" pitchFamily="34" charset="0"/>
              </a:rPr>
              <a:t>TCP Group. The transport layer of the Internet defines Transmission Control Protocol (TCP) for </a:t>
            </a:r>
            <a:r>
              <a:rPr lang="en-US" sz="2000" dirty="0" smtClean="0">
                <a:latin typeface="Candara" panose="020E0502030303020204" pitchFamily="34" charset="0"/>
              </a:rPr>
              <a:t>a connection-oriented </a:t>
            </a:r>
            <a:r>
              <a:rPr lang="en-US" sz="2000" dirty="0">
                <a:latin typeface="Candara" panose="020E0502030303020204" pitchFamily="34" charset="0"/>
              </a:rPr>
              <a:t>circuit and User Datagram Protocol (UDP) for a connectionless circuit. </a:t>
            </a:r>
            <a:endParaRPr lang="en-US" sz="2000" dirty="0" smtClean="0">
              <a:latin typeface="Candara" panose="020E0502030303020204" pitchFamily="34" charset="0"/>
            </a:endParaRPr>
          </a:p>
          <a:p>
            <a:endParaRPr lang="en-US" sz="2000" dirty="0" smtClean="0">
              <a:latin typeface="Candara" panose="020E0502030303020204" pitchFamily="34" charset="0"/>
            </a:endParaRPr>
          </a:p>
          <a:p>
            <a:r>
              <a:rPr lang="en-US" sz="2000" dirty="0">
                <a:latin typeface="Candara" panose="020E0502030303020204" pitchFamily="34" charset="0"/>
              </a:rPr>
              <a:t>The TCP group contains entities that are associated with the connection-oriented TCP. They are </a:t>
            </a:r>
            <a:r>
              <a:rPr lang="en-US" sz="2000" dirty="0" smtClean="0">
                <a:latin typeface="Candara" panose="020E0502030303020204" pitchFamily="34" charset="0"/>
              </a:rPr>
              <a:t>present </a:t>
            </a:r>
            <a:r>
              <a:rPr lang="en-US" sz="2000" dirty="0">
                <a:latin typeface="Candara" panose="020E0502030303020204" pitchFamily="34" charset="0"/>
              </a:rPr>
              <a:t>only as long as the particular connection persists. It is mandatory to implement this group. </a:t>
            </a:r>
            <a:r>
              <a:rPr lang="en-US" sz="2000" dirty="0" smtClean="0">
                <a:latin typeface="Candara" panose="020E0502030303020204" pitchFamily="34" charset="0"/>
              </a:rPr>
              <a:t>The entities </a:t>
            </a:r>
            <a:r>
              <a:rPr lang="en-US" sz="2000" dirty="0">
                <a:latin typeface="Candara" panose="020E0502030303020204" pitchFamily="34" charset="0"/>
              </a:rPr>
              <a:t>are shown in Figure 4.37 and Table 4.13. </a:t>
            </a:r>
            <a:r>
              <a:rPr lang="en-US" sz="2000" dirty="0" smtClean="0">
                <a:latin typeface="Candara" panose="020E0502030303020204" pitchFamily="34" charset="0"/>
              </a:rPr>
              <a:t>It contains </a:t>
            </a:r>
            <a:r>
              <a:rPr lang="en-US" sz="2000" dirty="0">
                <a:latin typeface="Candara" panose="020E0502030303020204" pitchFamily="34" charset="0"/>
              </a:rPr>
              <a:t>one table, the TCP connection table, </a:t>
            </a:r>
            <a:r>
              <a:rPr lang="en-US" sz="2000" dirty="0" smtClean="0">
                <a:latin typeface="Candara" panose="020E0502030303020204" pitchFamily="34" charset="0"/>
              </a:rPr>
              <a:t>which is </a:t>
            </a:r>
            <a:r>
              <a:rPr lang="en-US" sz="2000" dirty="0">
                <a:latin typeface="Candara" panose="020E0502030303020204" pitchFamily="34" charset="0"/>
              </a:rPr>
              <a:t>presented in Figure 4.38 and Table 4.14. The table entry has four indices to uniquely define it in </a:t>
            </a:r>
            <a:r>
              <a:rPr lang="en-US" sz="2000" dirty="0" smtClean="0">
                <a:latin typeface="Candara" panose="020E0502030303020204" pitchFamily="34" charset="0"/>
              </a:rPr>
              <a:t>the table</a:t>
            </a:r>
            <a:r>
              <a:rPr lang="en-US" sz="2000" dirty="0">
                <a:latin typeface="Candara" panose="020E0502030303020204" pitchFamily="34" charset="0"/>
              </a:rPr>
              <a:t>. They are: </a:t>
            </a:r>
            <a:r>
              <a:rPr lang="en-US" sz="2000" dirty="0" err="1">
                <a:latin typeface="Candara" panose="020E0502030303020204" pitchFamily="34" charset="0"/>
              </a:rPr>
              <a:t>tcpConnLocalAddress</a:t>
            </a:r>
            <a:r>
              <a:rPr lang="en-US" sz="2000" dirty="0">
                <a:latin typeface="Candara" panose="020E0502030303020204" pitchFamily="34" charset="0"/>
              </a:rPr>
              <a:t>, </a:t>
            </a:r>
            <a:r>
              <a:rPr lang="en-US" sz="2000" dirty="0" err="1">
                <a:latin typeface="Candara" panose="020E0502030303020204" pitchFamily="34" charset="0"/>
              </a:rPr>
              <a:t>tcpConnLocalPort</a:t>
            </a:r>
            <a:r>
              <a:rPr lang="en-US" sz="2000" dirty="0">
                <a:latin typeface="Candara" panose="020E0502030303020204" pitchFamily="34" charset="0"/>
              </a:rPr>
              <a:t>, </a:t>
            </a:r>
            <a:r>
              <a:rPr lang="en-US" sz="2000" dirty="0" err="1">
                <a:latin typeface="Candara" panose="020E0502030303020204" pitchFamily="34" charset="0"/>
              </a:rPr>
              <a:t>tcpConnRemAddress</a:t>
            </a:r>
            <a:r>
              <a:rPr lang="en-US" sz="2000" dirty="0">
                <a:latin typeface="Candara" panose="020E0502030303020204" pitchFamily="34" charset="0"/>
              </a:rPr>
              <a:t>, and </a:t>
            </a:r>
            <a:r>
              <a:rPr lang="en-US" sz="2000" dirty="0" err="1" smtClean="0">
                <a:latin typeface="Candara" panose="020E0502030303020204" pitchFamily="34" charset="0"/>
              </a:rPr>
              <a:t>tcpConnRemPort</a:t>
            </a:r>
            <a:r>
              <a:rPr lang="en-US" sz="2000" dirty="0" smtClean="0">
                <a:latin typeface="Candara" panose="020E0502030303020204" pitchFamily="34" charset="0"/>
              </a:rPr>
              <a:t> and </a:t>
            </a:r>
            <a:r>
              <a:rPr lang="en-US" sz="2000" dirty="0">
                <a:latin typeface="Candara" panose="020E0502030303020204" pitchFamily="34" charset="0"/>
              </a:rPr>
              <a:t>are identified in boldface. One may obtain all TCP active sessions from this table with addresses </a:t>
            </a:r>
            <a:r>
              <a:rPr lang="en-US" sz="2000" dirty="0" smtClean="0">
                <a:latin typeface="Candara" panose="020E0502030303020204" pitchFamily="34" charset="0"/>
              </a:rPr>
              <a:t>and ports </a:t>
            </a:r>
            <a:r>
              <a:rPr lang="en-US" sz="2000" dirty="0">
                <a:latin typeface="Candara" panose="020E0502030303020204" pitchFamily="34" charset="0"/>
              </a:rPr>
              <a:t>of local and remote entities.</a:t>
            </a:r>
          </a:p>
          <a:p>
            <a:endParaRPr lang="ar-SA" sz="2000" dirty="0">
              <a:latin typeface="Candara" panose="020E0502030303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930"/>
        <p:cNvGrpSpPr/>
        <p:nvPr/>
      </p:nvGrpSpPr>
      <p:grpSpPr>
        <a:xfrm>
          <a:off x="0" y="0"/>
          <a:ext cx="0" cy="0"/>
          <a:chOff x="0" y="0"/>
          <a:chExt cx="0" cy="0"/>
        </a:xfrm>
      </p:grpSpPr>
      <p:cxnSp>
        <p:nvCxnSpPr>
          <p:cNvPr id="931" name="Shape 931"/>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32" name="Shape 932"/>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933" name="Shape 933"/>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TCP Connection Table</a:t>
            </a:r>
          </a:p>
        </p:txBody>
      </p:sp>
      <p:pic>
        <p:nvPicPr>
          <p:cNvPr id="934" name="Shape 934"/>
          <p:cNvPicPr preferRelativeResize="0"/>
          <p:nvPr/>
        </p:nvPicPr>
        <p:blipFill rotWithShape="1">
          <a:blip r:embed="rId3">
            <a:alphaModFix/>
          </a:blip>
          <a:srcRect/>
          <a:stretch/>
        </p:blipFill>
        <p:spPr>
          <a:xfrm>
            <a:off x="3589337" y="1219200"/>
            <a:ext cx="4524374" cy="3192462"/>
          </a:xfrm>
          <a:prstGeom prst="rect">
            <a:avLst/>
          </a:prstGeom>
          <a:noFill/>
          <a:ln>
            <a:noFill/>
          </a:ln>
        </p:spPr>
      </p:pic>
      <p:pic>
        <p:nvPicPr>
          <p:cNvPr id="935" name="Shape 935"/>
          <p:cNvPicPr preferRelativeResize="0"/>
          <p:nvPr/>
        </p:nvPicPr>
        <p:blipFill rotWithShape="1">
          <a:blip r:embed="rId4">
            <a:alphaModFix/>
          </a:blip>
          <a:srcRect/>
          <a:stretch/>
        </p:blipFill>
        <p:spPr>
          <a:xfrm>
            <a:off x="3278188" y="5334001"/>
            <a:ext cx="5557837" cy="2100261"/>
          </a:xfrm>
          <a:prstGeom prst="rect">
            <a:avLst/>
          </a:prstGeom>
          <a:noFill/>
          <a:ln>
            <a:noFill/>
          </a:ln>
        </p:spPr>
      </p:pic>
      <p:sp>
        <p:nvSpPr>
          <p:cNvPr id="936" name="Shape 936"/>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937" name="Shape 937"/>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938" name="Shape 938"/>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39" name="Shape 939"/>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940" name="Shape 940"/>
          <p:cNvCxnSpPr/>
          <p:nvPr/>
        </p:nvCxnSpPr>
        <p:spPr>
          <a:xfrm>
            <a:off x="3276600" y="4876800"/>
            <a:ext cx="5638800" cy="0"/>
          </a:xfrm>
          <a:prstGeom prst="straightConnector1">
            <a:avLst/>
          </a:prstGeom>
          <a:noFill/>
          <a:ln w="12700" cap="rnd" cmpd="sng">
            <a:solidFill>
              <a:schemeClr val="dk1"/>
            </a:solidFill>
            <a:prstDash val="solid"/>
            <a:miter/>
            <a:headEnd type="none" w="med" len="med"/>
            <a:tailEnd type="none" w="med" len="med"/>
          </a:ln>
        </p:spPr>
      </p:cxnSp>
      <p:sp>
        <p:nvSpPr>
          <p:cNvPr id="941" name="Shape 941"/>
          <p:cNvSpPr txBox="1"/>
          <p:nvPr/>
        </p:nvSpPr>
        <p:spPr>
          <a:xfrm>
            <a:off x="2667000" y="48006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945"/>
        <p:cNvGrpSpPr/>
        <p:nvPr/>
      </p:nvGrpSpPr>
      <p:grpSpPr>
        <a:xfrm>
          <a:off x="0" y="0"/>
          <a:ext cx="0" cy="0"/>
          <a:chOff x="0" y="0"/>
          <a:chExt cx="0" cy="0"/>
        </a:xfrm>
      </p:grpSpPr>
      <p:cxnSp>
        <p:nvCxnSpPr>
          <p:cNvPr id="946" name="Shape 946"/>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947" name="Shape 947"/>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948" name="Shape 948"/>
          <p:cNvSpPr txBox="1"/>
          <p:nvPr/>
        </p:nvSpPr>
        <p:spPr>
          <a:xfrm>
            <a:off x="32766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UDP Group</a:t>
            </a:r>
          </a:p>
        </p:txBody>
      </p:sp>
      <p:pic>
        <p:nvPicPr>
          <p:cNvPr id="949" name="Shape 949"/>
          <p:cNvPicPr preferRelativeResize="0"/>
          <p:nvPr/>
        </p:nvPicPr>
        <p:blipFill rotWithShape="1">
          <a:blip r:embed="rId3">
            <a:alphaModFix/>
          </a:blip>
          <a:srcRect/>
          <a:stretch/>
        </p:blipFill>
        <p:spPr>
          <a:xfrm>
            <a:off x="3276600" y="1143000"/>
            <a:ext cx="5562600" cy="3390900"/>
          </a:xfrm>
          <a:prstGeom prst="rect">
            <a:avLst/>
          </a:prstGeom>
          <a:noFill/>
          <a:ln>
            <a:noFill/>
          </a:ln>
        </p:spPr>
      </p:pic>
      <p:sp>
        <p:nvSpPr>
          <p:cNvPr id="950" name="Shape 950"/>
          <p:cNvSpPr txBox="1"/>
          <p:nvPr/>
        </p:nvSpPr>
        <p:spPr>
          <a:xfrm>
            <a:off x="3200401" y="4876800"/>
            <a:ext cx="4843461" cy="701674"/>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Connectionless transport protocol group</a:t>
            </a:r>
          </a:p>
          <a:p>
            <a:pPr>
              <a:buClr>
                <a:schemeClr val="dk1"/>
              </a:buClr>
              <a:buSzPct val="100000"/>
              <a:buFont typeface="Arial"/>
              <a:buChar char="•"/>
            </a:pPr>
            <a:r>
              <a:rPr lang="en-US" sz="2000" dirty="0">
                <a:solidFill>
                  <a:schemeClr val="dk1"/>
                </a:solidFill>
                <a:latin typeface="Candara" panose="020E0502030303020204" pitchFamily="34" charset="0"/>
              </a:rPr>
              <a:t> Has one table, UDP table</a:t>
            </a:r>
          </a:p>
        </p:txBody>
      </p:sp>
      <p:pic>
        <p:nvPicPr>
          <p:cNvPr id="951" name="Shape 951"/>
          <p:cNvPicPr preferRelativeResize="0"/>
          <p:nvPr/>
        </p:nvPicPr>
        <p:blipFill rotWithShape="1">
          <a:blip r:embed="rId4">
            <a:alphaModFix/>
          </a:blip>
          <a:srcRect/>
          <a:stretch/>
        </p:blipFill>
        <p:spPr>
          <a:xfrm>
            <a:off x="3122612" y="5715000"/>
            <a:ext cx="5640386" cy="2449512"/>
          </a:xfrm>
          <a:prstGeom prst="rect">
            <a:avLst/>
          </a:prstGeom>
          <a:noFill/>
          <a:ln>
            <a:noFill/>
          </a:ln>
        </p:spPr>
      </p:pic>
      <p:sp>
        <p:nvSpPr>
          <p:cNvPr id="952" name="Shape 95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953" name="Shape 953"/>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954" name="Shape 954"/>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955" name="Shape 955"/>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956" name="Shape 956"/>
          <p:cNvCxnSpPr/>
          <p:nvPr/>
        </p:nvCxnSpPr>
        <p:spPr>
          <a:xfrm>
            <a:off x="3276600" y="4572000"/>
            <a:ext cx="5638800" cy="0"/>
          </a:xfrm>
          <a:prstGeom prst="straightConnector1">
            <a:avLst/>
          </a:prstGeom>
          <a:noFill/>
          <a:ln w="12700" cap="rnd" cmpd="sng">
            <a:solidFill>
              <a:schemeClr val="dk1"/>
            </a:solidFill>
            <a:prstDash val="solid"/>
            <a:miter/>
            <a:headEnd type="none" w="med" len="med"/>
            <a:tailEnd type="none" w="med" len="med"/>
          </a:ln>
        </p:spPr>
      </p:cxnSp>
      <p:sp>
        <p:nvSpPr>
          <p:cNvPr id="957" name="Shape 957"/>
          <p:cNvSpPr txBox="1"/>
          <p:nvPr/>
        </p:nvSpPr>
        <p:spPr>
          <a:xfrm>
            <a:off x="2667000" y="4495800"/>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786" y="187890"/>
            <a:ext cx="11824570" cy="7448193"/>
          </a:xfrm>
          <a:prstGeom prst="rect">
            <a:avLst/>
          </a:prstGeom>
          <a:noFill/>
        </p:spPr>
        <p:txBody>
          <a:bodyPr wrap="square" rtlCol="1">
            <a:spAutoFit/>
          </a:bodyPr>
          <a:lstStyle/>
          <a:p>
            <a:pPr>
              <a:spcAft>
                <a:spcPts val="1200"/>
              </a:spcAft>
            </a:pPr>
            <a:r>
              <a:rPr lang="en-US" sz="2800" b="1" dirty="0">
                <a:solidFill>
                  <a:srgbClr val="669900"/>
                </a:solidFill>
                <a:latin typeface="Candara" panose="020E0502030303020204" pitchFamily="34" charset="0"/>
              </a:rPr>
              <a:t>Summary</a:t>
            </a:r>
            <a:endParaRPr lang="en-US" sz="2000" b="1" dirty="0">
              <a:solidFill>
                <a:srgbClr val="669900"/>
              </a:solidFill>
              <a:latin typeface="Candara" panose="020E0502030303020204" pitchFamily="34" charset="0"/>
            </a:endParaRPr>
          </a:p>
          <a:p>
            <a:pPr>
              <a:spcAft>
                <a:spcPts val="1200"/>
              </a:spcAft>
            </a:pPr>
            <a:r>
              <a:rPr lang="en-US" sz="2000" dirty="0" smtClean="0">
                <a:latin typeface="Candara" panose="020E0502030303020204" pitchFamily="34" charset="0"/>
              </a:rPr>
              <a:t>The </a:t>
            </a:r>
            <a:r>
              <a:rPr lang="en-US" sz="2000" b="1" dirty="0">
                <a:latin typeface="Candara" panose="020E0502030303020204" pitchFamily="34" charset="0"/>
              </a:rPr>
              <a:t>Internet Engineering Task Force </a:t>
            </a:r>
            <a:r>
              <a:rPr lang="en-US" sz="2000" dirty="0">
                <a:latin typeface="Candara" panose="020E0502030303020204" pitchFamily="34" charset="0"/>
              </a:rPr>
              <a:t>is </a:t>
            </a:r>
            <a:r>
              <a:rPr lang="en-US" sz="2000" dirty="0" smtClean="0">
                <a:latin typeface="Candara" panose="020E0502030303020204" pitchFamily="34" charset="0"/>
              </a:rPr>
              <a:t>the </a:t>
            </a:r>
            <a:r>
              <a:rPr lang="en-US" sz="2000" b="1" dirty="0" smtClean="0">
                <a:latin typeface="Candara" panose="020E0502030303020204" pitchFamily="34" charset="0"/>
              </a:rPr>
              <a:t>standards </a:t>
            </a:r>
            <a:r>
              <a:rPr lang="en-US" sz="2000" b="1" dirty="0">
                <a:latin typeface="Candara" panose="020E0502030303020204" pitchFamily="34" charset="0"/>
              </a:rPr>
              <a:t>organization </a:t>
            </a:r>
            <a:r>
              <a:rPr lang="en-US" sz="2000" dirty="0">
                <a:latin typeface="Candara" panose="020E0502030303020204" pitchFamily="34" charset="0"/>
              </a:rPr>
              <a:t>and RFC, STD, and FYI are IETF documents on standards </a:t>
            </a:r>
            <a:r>
              <a:rPr lang="en-US" sz="2000" dirty="0" smtClean="0">
                <a:latin typeface="Candara" panose="020E0502030303020204" pitchFamily="34" charset="0"/>
              </a:rPr>
              <a:t>development.</a:t>
            </a:r>
          </a:p>
          <a:p>
            <a:pPr>
              <a:spcAft>
                <a:spcPts val="1200"/>
              </a:spcAft>
            </a:pPr>
            <a:r>
              <a:rPr lang="en-US" sz="2000" dirty="0" smtClean="0">
                <a:latin typeface="Candara" panose="020E0502030303020204" pitchFamily="34" charset="0"/>
              </a:rPr>
              <a:t>SNMP </a:t>
            </a:r>
            <a:r>
              <a:rPr lang="en-US" sz="2000" dirty="0">
                <a:latin typeface="Candara" panose="020E0502030303020204" pitchFamily="34" charset="0"/>
              </a:rPr>
              <a:t>management is organized as two-tier management, in which a manager process and an </a:t>
            </a:r>
            <a:r>
              <a:rPr lang="en-US" sz="2000" dirty="0" smtClean="0">
                <a:latin typeface="Candara" panose="020E0502030303020204" pitchFamily="34" charset="0"/>
              </a:rPr>
              <a:t>agent process </a:t>
            </a:r>
            <a:r>
              <a:rPr lang="en-US" sz="2000" dirty="0">
                <a:latin typeface="Candara" panose="020E0502030303020204" pitchFamily="34" charset="0"/>
              </a:rPr>
              <a:t>communicate with each other. The agent process resides in the network element. The </a:t>
            </a:r>
            <a:r>
              <a:rPr lang="en-US" sz="2000" dirty="0" smtClean="0">
                <a:latin typeface="Candara" panose="020E0502030303020204" pitchFamily="34" charset="0"/>
              </a:rPr>
              <a:t>manager process </a:t>
            </a:r>
            <a:r>
              <a:rPr lang="en-US" sz="2000" dirty="0">
                <a:latin typeface="Candara" panose="020E0502030303020204" pitchFamily="34" charset="0"/>
              </a:rPr>
              <a:t>is built in network management stations. The agent process does not perform any </a:t>
            </a:r>
            <a:r>
              <a:rPr lang="en-US" sz="2000" dirty="0" smtClean="0">
                <a:latin typeface="Candara" panose="020E0502030303020204" pitchFamily="34" charset="0"/>
              </a:rPr>
              <a:t>analysis, which </a:t>
            </a:r>
            <a:r>
              <a:rPr lang="en-US" sz="2000" dirty="0">
                <a:latin typeface="Candara" panose="020E0502030303020204" pitchFamily="34" charset="0"/>
              </a:rPr>
              <a:t>is done in the manager. The two-tier structure can be extended to three-tier by sandwiching </a:t>
            </a:r>
            <a:r>
              <a:rPr lang="en-US" sz="2000" dirty="0" smtClean="0">
                <a:latin typeface="Candara" panose="020E0502030303020204" pitchFamily="34" charset="0"/>
              </a:rPr>
              <a:t>a proxy </a:t>
            </a:r>
            <a:r>
              <a:rPr lang="en-US" sz="2000" dirty="0">
                <a:latin typeface="Candara" panose="020E0502030303020204" pitchFamily="34" charset="0"/>
              </a:rPr>
              <a:t>agent, or RMON, between the manager and the </a:t>
            </a:r>
            <a:r>
              <a:rPr lang="en-US" sz="2000" dirty="0" smtClean="0">
                <a:latin typeface="Candara" panose="020E0502030303020204" pitchFamily="34" charset="0"/>
              </a:rPr>
              <a:t>agent. </a:t>
            </a:r>
          </a:p>
          <a:p>
            <a:pPr>
              <a:spcAft>
                <a:spcPts val="1200"/>
              </a:spcAft>
            </a:pPr>
            <a:r>
              <a:rPr lang="en-US" sz="2000" dirty="0" smtClean="0">
                <a:latin typeface="Candara" panose="020E0502030303020204" pitchFamily="34" charset="0"/>
              </a:rPr>
              <a:t>All </a:t>
            </a:r>
            <a:r>
              <a:rPr lang="en-US" sz="2000" dirty="0">
                <a:latin typeface="Candara" panose="020E0502030303020204" pitchFamily="34" charset="0"/>
              </a:rPr>
              <a:t>management operations are done using five messages in SNMPvl , which is the current </a:t>
            </a:r>
            <a:r>
              <a:rPr lang="en-US" sz="2000" dirty="0" smtClean="0">
                <a:latin typeface="Candara" panose="020E0502030303020204" pitchFamily="34" charset="0"/>
              </a:rPr>
              <a:t>standard. They </a:t>
            </a:r>
            <a:r>
              <a:rPr lang="en-US" sz="2000" dirty="0">
                <a:latin typeface="Candara" panose="020E0502030303020204" pitchFamily="34" charset="0"/>
              </a:rPr>
              <a:t>are get-request, get-next, set-request, get-response, and trap. The first three are sent from </a:t>
            </a:r>
            <a:r>
              <a:rPr lang="en-US" sz="2000" dirty="0" smtClean="0">
                <a:latin typeface="Candara" panose="020E0502030303020204" pitchFamily="34" charset="0"/>
              </a:rPr>
              <a:t>the manager </a:t>
            </a:r>
            <a:r>
              <a:rPr lang="en-US" sz="2000" dirty="0">
                <a:latin typeface="Candara" panose="020E0502030303020204" pitchFamily="34" charset="0"/>
              </a:rPr>
              <a:t>to the agent, and the last two are sent by the agent to the manager.</a:t>
            </a:r>
          </a:p>
          <a:p>
            <a:pPr>
              <a:spcAft>
                <a:spcPts val="1200"/>
              </a:spcAft>
            </a:pPr>
            <a:r>
              <a:rPr lang="en-US" sz="2000" dirty="0">
                <a:latin typeface="Candara" panose="020E0502030303020204" pitchFamily="34" charset="0"/>
              </a:rPr>
              <a:t>Messages are exchanged according to specifications defined in the Structure of </a:t>
            </a:r>
            <a:r>
              <a:rPr lang="en-US" sz="2000" dirty="0" smtClean="0">
                <a:latin typeface="Candara" panose="020E0502030303020204" pitchFamily="34" charset="0"/>
              </a:rPr>
              <a:t>Management Information </a:t>
            </a:r>
            <a:r>
              <a:rPr lang="en-US" sz="2000" dirty="0">
                <a:latin typeface="Candara" panose="020E0502030303020204" pitchFamily="34" charset="0"/>
              </a:rPr>
              <a:t>(SMI). It is composed of name, syntax, and encoding rules. The name is a unique </a:t>
            </a:r>
            <a:r>
              <a:rPr lang="en-US" sz="2000" dirty="0" smtClean="0">
                <a:latin typeface="Candara" panose="020E0502030303020204" pitchFamily="34" charset="0"/>
              </a:rPr>
              <a:t>name for </a:t>
            </a:r>
            <a:r>
              <a:rPr lang="en-US" sz="2000" dirty="0">
                <a:latin typeface="Candara" panose="020E0502030303020204" pitchFamily="34" charset="0"/>
              </a:rPr>
              <a:t>the managed object and an associated unique object identifier. The syntax uses Abstract </a:t>
            </a:r>
            <a:r>
              <a:rPr lang="en-US" sz="2000" dirty="0" smtClean="0">
                <a:latin typeface="Candara" panose="020E0502030303020204" pitchFamily="34" charset="0"/>
              </a:rPr>
              <a:t>Syntax Notation </a:t>
            </a:r>
            <a:r>
              <a:rPr lang="en-US" sz="2000" dirty="0">
                <a:latin typeface="Candara" panose="020E0502030303020204" pitchFamily="34" charset="0"/>
              </a:rPr>
              <a:t>1 (ASN.1) language. Encoding is done using basic encoding rules (BER).</a:t>
            </a:r>
          </a:p>
          <a:p>
            <a:pPr>
              <a:spcAft>
                <a:spcPts val="1200"/>
              </a:spcAft>
            </a:pPr>
            <a:r>
              <a:rPr lang="en-US" sz="2000" dirty="0">
                <a:latin typeface="Candara" panose="020E0502030303020204" pitchFamily="34" charset="0"/>
              </a:rPr>
              <a:t>Objects or entities can be composed of other scalar objects. Multiple instances of a managed </a:t>
            </a:r>
            <a:r>
              <a:rPr lang="en-US" sz="2000" dirty="0" smtClean="0">
                <a:latin typeface="Candara" panose="020E0502030303020204" pitchFamily="34" charset="0"/>
              </a:rPr>
              <a:t>object, such </a:t>
            </a:r>
            <a:r>
              <a:rPr lang="en-US" sz="2000" dirty="0">
                <a:latin typeface="Candara" panose="020E0502030303020204" pitchFamily="34" charset="0"/>
              </a:rPr>
              <a:t>as the IP address table, are handled by defining tables and columnar objects in the table. </a:t>
            </a:r>
            <a:r>
              <a:rPr lang="en-US" sz="2000" dirty="0" smtClean="0">
                <a:latin typeface="Candara" panose="020E0502030303020204" pitchFamily="34" charset="0"/>
              </a:rPr>
              <a:t>Managed objects </a:t>
            </a:r>
            <a:r>
              <a:rPr lang="en-US" sz="2000" dirty="0">
                <a:latin typeface="Candara" panose="020E0502030303020204" pitchFamily="34" charset="0"/>
              </a:rPr>
              <a:t>are organized in a virtual database, called the Management Information Base (MIB). It is </a:t>
            </a:r>
            <a:r>
              <a:rPr lang="en-US" sz="2000" dirty="0" smtClean="0">
                <a:latin typeface="Candara" panose="020E0502030303020204" pitchFamily="34" charset="0"/>
              </a:rPr>
              <a:t>distinct from </a:t>
            </a:r>
            <a:r>
              <a:rPr lang="en-US" sz="2000" dirty="0">
                <a:latin typeface="Candara" panose="020E0502030303020204" pitchFamily="34" charset="0"/>
              </a:rPr>
              <a:t>the management database that contains values for managed objects. Managed objects are </a:t>
            </a:r>
            <a:r>
              <a:rPr lang="en-US" sz="2000" dirty="0" smtClean="0">
                <a:latin typeface="Candara" panose="020E0502030303020204" pitchFamily="34" charset="0"/>
              </a:rPr>
              <a:t>grouped in </a:t>
            </a:r>
            <a:r>
              <a:rPr lang="en-US" sz="2000" dirty="0">
                <a:latin typeface="Candara" panose="020E0502030303020204" pitchFamily="34" charset="0"/>
              </a:rPr>
              <a:t>the MIB according to their function. MIB-II, which is a superset of MIB-I, consists of 11 groups. </a:t>
            </a:r>
            <a:r>
              <a:rPr lang="en-US" sz="2000" dirty="0" smtClean="0">
                <a:latin typeface="Candara" panose="020E0502030303020204" pitchFamily="34" charset="0"/>
              </a:rPr>
              <a:t>Several groups </a:t>
            </a:r>
            <a:r>
              <a:rPr lang="en-US" sz="2000" dirty="0">
                <a:latin typeface="Candara" panose="020E0502030303020204" pitchFamily="34" charset="0"/>
              </a:rPr>
              <a:t>have since been added to the MIB, although they have not been approved as a standard.</a:t>
            </a:r>
            <a:endParaRPr lang="ar-SA" sz="2000" dirty="0">
              <a:latin typeface="Candara" panose="020E0502030303020204" pitchFamily="34" charset="0"/>
            </a:endParaRPr>
          </a:p>
        </p:txBody>
      </p:sp>
    </p:spTree>
    <p:extLst>
      <p:ext uri="{BB962C8B-B14F-4D97-AF65-F5344CB8AC3E}">
        <p14:creationId xmlns:p14="http://schemas.microsoft.com/office/powerpoint/2010/main" val="275449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5" name="Shape 115"/>
          <p:cNvSpPr txBox="1"/>
          <p:nvPr/>
        </p:nvSpPr>
        <p:spPr>
          <a:xfrm>
            <a:off x="597568" y="1050759"/>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16" name="Shape 116"/>
          <p:cNvSpPr txBox="1"/>
          <p:nvPr/>
        </p:nvSpPr>
        <p:spPr>
          <a:xfrm>
            <a:off x="521368" y="441158"/>
            <a:ext cx="5638800" cy="1077912"/>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Managed Hub: </a:t>
            </a:r>
          </a:p>
          <a:p>
            <a:pPr>
              <a:buClr>
                <a:schemeClr val="dk1"/>
              </a:buClr>
              <a:buSzPct val="25000"/>
            </a:pPr>
            <a:r>
              <a:rPr lang="en-US" sz="3200" b="1" dirty="0">
                <a:solidFill>
                  <a:srgbClr val="0070C0"/>
                </a:solidFill>
                <a:latin typeface="Candara" panose="020E0502030303020204" pitchFamily="34" charset="0"/>
              </a:rPr>
              <a:t>System Information</a:t>
            </a:r>
          </a:p>
        </p:txBody>
      </p:sp>
      <p:sp>
        <p:nvSpPr>
          <p:cNvPr id="117" name="Shape 117"/>
          <p:cNvSpPr txBox="1"/>
          <p:nvPr/>
        </p:nvSpPr>
        <p:spPr>
          <a:xfrm>
            <a:off x="445169" y="5241758"/>
            <a:ext cx="5184775"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Information obtained </a:t>
            </a:r>
            <a:r>
              <a:rPr lang="en-US" sz="2000" b="1" dirty="0">
                <a:solidFill>
                  <a:schemeClr val="dk1"/>
                </a:solidFill>
                <a:latin typeface="Candara" panose="020E0502030303020204" pitchFamily="34" charset="0"/>
              </a:rPr>
              <a:t>querying</a:t>
            </a:r>
            <a:r>
              <a:rPr lang="en-US" sz="2000" dirty="0">
                <a:solidFill>
                  <a:schemeClr val="dk1"/>
                </a:solidFill>
                <a:latin typeface="Candara" panose="020E0502030303020204" pitchFamily="34" charset="0"/>
              </a:rPr>
              <a:t> the </a:t>
            </a:r>
            <a:r>
              <a:rPr lang="en-US" sz="2000" b="1" dirty="0">
                <a:solidFill>
                  <a:schemeClr val="dk1"/>
                </a:solidFill>
                <a:latin typeface="Candara" panose="020E0502030303020204" pitchFamily="34" charset="0"/>
              </a:rPr>
              <a:t>hub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Data truly reflects what is </a:t>
            </a:r>
            <a:r>
              <a:rPr lang="en-US" sz="2000" b="1" dirty="0">
                <a:solidFill>
                  <a:schemeClr val="dk1"/>
                </a:solidFill>
                <a:latin typeface="Candara" panose="020E0502030303020204" pitchFamily="34" charset="0"/>
              </a:rPr>
              <a:t>stored</a:t>
            </a:r>
            <a:r>
              <a:rPr lang="en-US" sz="2000" dirty="0">
                <a:solidFill>
                  <a:schemeClr val="dk1"/>
                </a:solidFill>
                <a:latin typeface="Candara" panose="020E0502030303020204" pitchFamily="34" charset="0"/>
              </a:rPr>
              <a:t> in the </a:t>
            </a:r>
            <a:r>
              <a:rPr lang="en-US" sz="2000" b="1" dirty="0">
                <a:solidFill>
                  <a:schemeClr val="dk1"/>
                </a:solidFill>
                <a:latin typeface="Candara" panose="020E0502030303020204" pitchFamily="34" charset="0"/>
              </a:rPr>
              <a:t>hub</a:t>
            </a:r>
          </a:p>
        </p:txBody>
      </p:sp>
      <p:cxnSp>
        <p:nvCxnSpPr>
          <p:cNvPr id="121" name="Shape 121"/>
          <p:cNvCxnSpPr/>
          <p:nvPr/>
        </p:nvCxnSpPr>
        <p:spPr>
          <a:xfrm>
            <a:off x="275122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22" name="Shape 122"/>
          <p:cNvSpPr txBox="1"/>
          <p:nvPr/>
        </p:nvSpPr>
        <p:spPr>
          <a:xfrm>
            <a:off x="275122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123" name="Shape 123"/>
          <p:cNvCxnSpPr/>
          <p:nvPr/>
        </p:nvCxnSpPr>
        <p:spPr>
          <a:xfrm>
            <a:off x="521368" y="4860758"/>
            <a:ext cx="5638800" cy="0"/>
          </a:xfrm>
          <a:prstGeom prst="straightConnector1">
            <a:avLst/>
          </a:prstGeom>
          <a:noFill/>
          <a:ln w="12700" cap="rnd" cmpd="sng">
            <a:solidFill>
              <a:schemeClr val="dk1"/>
            </a:solidFill>
            <a:prstDash val="solid"/>
            <a:miter/>
            <a:headEnd type="none" w="med" len="med"/>
            <a:tailEnd type="none" w="med" len="med"/>
          </a:ln>
        </p:spPr>
      </p:cxnSp>
      <p:sp>
        <p:nvSpPr>
          <p:cNvPr id="124" name="Shape 124"/>
          <p:cNvSpPr txBox="1"/>
          <p:nvPr/>
        </p:nvSpPr>
        <p:spPr>
          <a:xfrm>
            <a:off x="505494" y="4824245"/>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2" name="TextBox 1"/>
          <p:cNvSpPr txBox="1"/>
          <p:nvPr/>
        </p:nvSpPr>
        <p:spPr>
          <a:xfrm>
            <a:off x="6242637" y="1008146"/>
            <a:ext cx="5830302" cy="4770537"/>
          </a:xfrm>
          <a:prstGeom prst="rect">
            <a:avLst/>
          </a:prstGeom>
          <a:noFill/>
        </p:spPr>
        <p:txBody>
          <a:bodyPr wrap="square" rtlCol="1">
            <a:spAutoFit/>
          </a:bodyPr>
          <a:lstStyle/>
          <a:p>
            <a:r>
              <a:rPr lang="en-US" sz="1600" dirty="0">
                <a:latin typeface="Candara" panose="020E0502030303020204" pitchFamily="34" charset="0"/>
              </a:rPr>
              <a:t>Once network components have been discovered and mapped by the NMS</a:t>
            </a:r>
            <a:r>
              <a:rPr lang="en-US" sz="1600" dirty="0" smtClean="0">
                <a:latin typeface="Candara" panose="020E0502030303020204" pitchFamily="34" charset="0"/>
              </a:rPr>
              <a:t>, we </a:t>
            </a:r>
            <a:r>
              <a:rPr lang="en-US" sz="1600" dirty="0">
                <a:latin typeface="Candara" panose="020E0502030303020204" pitchFamily="34" charset="0"/>
              </a:rPr>
              <a:t>can query and </a:t>
            </a:r>
            <a:r>
              <a:rPr lang="en-US" sz="1600" dirty="0" smtClean="0">
                <a:latin typeface="Candara" panose="020E0502030303020204" pitchFamily="34" charset="0"/>
              </a:rPr>
              <a:t>acquire information </a:t>
            </a:r>
            <a:r>
              <a:rPr lang="en-US" sz="1600" dirty="0">
                <a:latin typeface="Candara" panose="020E0502030303020204" pitchFamily="34" charset="0"/>
              </a:rPr>
              <a:t>on system parameters and statistics on the network elements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dirty="0">
                <a:latin typeface="Candara" panose="020E0502030303020204" pitchFamily="34" charset="0"/>
              </a:rPr>
              <a:t>Figure 4.2(a) shows that the network element is designated by 172.16.46.2. No specific title or </a:t>
            </a:r>
            <a:r>
              <a:rPr lang="en-US" sz="1600" dirty="0" smtClean="0">
                <a:latin typeface="Candara" panose="020E0502030303020204" pitchFamily="34" charset="0"/>
              </a:rPr>
              <a:t>name has </a:t>
            </a:r>
            <a:r>
              <a:rPr lang="en-US" sz="1600" dirty="0">
                <a:latin typeface="Candara" panose="020E0502030303020204" pitchFamily="34" charset="0"/>
              </a:rPr>
              <a:t>been assigned to it. System description indicates that it is a hub made by a 3Com vendor, with </a:t>
            </a:r>
            <a:r>
              <a:rPr lang="en-US" sz="1600" dirty="0" smtClean="0">
                <a:latin typeface="Candara" panose="020E0502030303020204" pitchFamily="34" charset="0"/>
              </a:rPr>
              <a:t>its model </a:t>
            </a:r>
            <a:r>
              <a:rPr lang="en-US" sz="1600" dirty="0">
                <a:latin typeface="Candara" panose="020E0502030303020204" pitchFamily="34" charset="0"/>
              </a:rPr>
              <a:t>and software version. It also gives the system object ID and how long the system has been </a:t>
            </a:r>
            <a:r>
              <a:rPr lang="en-US" sz="1600" dirty="0" smtClean="0">
                <a:latin typeface="Candara" panose="020E0502030303020204" pitchFamily="34" charset="0"/>
              </a:rPr>
              <a:t>up without </a:t>
            </a:r>
            <a:r>
              <a:rPr lang="en-US" sz="1600" dirty="0">
                <a:latin typeface="Candara" panose="020E0502030303020204" pitchFamily="34" charset="0"/>
              </a:rPr>
              <a:t>failure. The format of the System ID follows the format shown in Figure 3.10 with the </a:t>
            </a:r>
            <a:r>
              <a:rPr lang="en-US" sz="1600" dirty="0" smtClean="0">
                <a:latin typeface="Candara" panose="020E0502030303020204" pitchFamily="34" charset="0"/>
              </a:rPr>
              <a:t>3Com node </a:t>
            </a:r>
            <a:r>
              <a:rPr lang="en-US" sz="1600" dirty="0">
                <a:latin typeface="Candara" panose="020E0502030303020204" pitchFamily="34" charset="0"/>
              </a:rPr>
              <a:t>under enterprises node being 43. The last three node numbers, 1.8.5, following 43 describe </a:t>
            </a:r>
            <a:r>
              <a:rPr lang="en-US" sz="1600" dirty="0" smtClean="0">
                <a:latin typeface="Candara" panose="020E0502030303020204" pitchFamily="34" charset="0"/>
              </a:rPr>
              <a:t>the private </a:t>
            </a:r>
            <a:r>
              <a:rPr lang="en-US" sz="1600" dirty="0">
                <a:latin typeface="Candara" panose="020E0502030303020204" pitchFamily="34" charset="0"/>
              </a:rPr>
              <a:t>MIB of 3Com. The System Up Time indicates that the system has been operating without </a:t>
            </a:r>
            <a:r>
              <a:rPr lang="en-US" sz="1600" dirty="0" smtClean="0">
                <a:latin typeface="Candara" panose="020E0502030303020204" pitchFamily="34" charset="0"/>
              </a:rPr>
              <a:t>failure for </a:t>
            </a:r>
            <a:r>
              <a:rPr lang="en-US" sz="1600" dirty="0">
                <a:latin typeface="Candara" panose="020E0502030303020204" pitchFamily="34" charset="0"/>
              </a:rPr>
              <a:t>over 286 days. The number in parenthesis is in units of one hundredths of a second. Thus, the </a:t>
            </a:r>
            <a:r>
              <a:rPr lang="en-US" sz="1600" dirty="0" smtClean="0">
                <a:latin typeface="Candara" panose="020E0502030303020204" pitchFamily="34" charset="0"/>
              </a:rPr>
              <a:t>hub designated </a:t>
            </a:r>
            <a:r>
              <a:rPr lang="en-US" sz="1600" dirty="0">
                <a:latin typeface="Candara" panose="020E0502030303020204" pitchFamily="34" charset="0"/>
              </a:rPr>
              <a:t>by the IP address 172.16.46.2 has been up for 2,475,380,437 hundredths of seconds, or </a:t>
            </a:r>
            <a:r>
              <a:rPr lang="en-US" sz="1600" dirty="0" smtClean="0">
                <a:latin typeface="Candara" panose="020E0502030303020204" pitchFamily="34" charset="0"/>
              </a:rPr>
              <a:t>for 286 </a:t>
            </a:r>
            <a:r>
              <a:rPr lang="en-US" sz="1600" dirty="0">
                <a:latin typeface="Candara" panose="020E0502030303020204" pitchFamily="34" charset="0"/>
              </a:rPr>
              <a:t>days, 12 hours, 3 minutes, 24.37 seconds. System Description and System Object </a:t>
            </a:r>
            <a:r>
              <a:rPr lang="en-US" sz="1600" dirty="0" smtClean="0">
                <a:latin typeface="Candara" panose="020E0502030303020204" pitchFamily="34" charset="0"/>
              </a:rPr>
              <a:t>ID are </a:t>
            </a:r>
            <a:r>
              <a:rPr lang="en-US" sz="1600" dirty="0">
                <a:latin typeface="Candara" panose="020E0502030303020204" pitchFamily="34" charset="0"/>
              </a:rPr>
              <a:t>factory </a:t>
            </a:r>
            <a:r>
              <a:rPr lang="en-US" sz="1600" dirty="0" smtClean="0">
                <a:latin typeface="Candara" panose="020E0502030303020204" pitchFamily="34" charset="0"/>
              </a:rPr>
              <a:t>set and </a:t>
            </a:r>
            <a:r>
              <a:rPr lang="en-US" sz="1600" dirty="0">
                <a:latin typeface="Candara" panose="020E0502030303020204" pitchFamily="34" charset="0"/>
              </a:rPr>
              <a:t>the rest are user settable.</a:t>
            </a:r>
            <a:endParaRPr lang="ar-SA" sz="1600" dirty="0">
              <a:latin typeface="Candara" panose="020E0502030303020204" pitchFamily="34" charset="0"/>
            </a:endParaRPr>
          </a:p>
        </p:txBody>
      </p:sp>
      <p:pic>
        <p:nvPicPr>
          <p:cNvPr id="3" name="Picture 2"/>
          <p:cNvPicPr>
            <a:picLocks noChangeAspect="1"/>
          </p:cNvPicPr>
          <p:nvPr/>
        </p:nvPicPr>
        <p:blipFill>
          <a:blip r:embed="rId3"/>
          <a:stretch>
            <a:fillRect/>
          </a:stretch>
        </p:blipFill>
        <p:spPr>
          <a:xfrm>
            <a:off x="302857" y="1822753"/>
            <a:ext cx="5799977" cy="2206322"/>
          </a:xfrm>
          <a:prstGeom prst="rect">
            <a:avLst/>
          </a:prstGeom>
        </p:spPr>
      </p:pic>
      <p:pic>
        <p:nvPicPr>
          <p:cNvPr id="4" name="Picture 3"/>
          <p:cNvPicPr>
            <a:picLocks noChangeAspect="1"/>
          </p:cNvPicPr>
          <p:nvPr/>
        </p:nvPicPr>
        <p:blipFill>
          <a:blip r:embed="rId4"/>
          <a:stretch>
            <a:fillRect/>
          </a:stretch>
        </p:blipFill>
        <p:spPr>
          <a:xfrm>
            <a:off x="5848315" y="6127451"/>
            <a:ext cx="6117898" cy="25593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cxnSp>
        <p:nvCxnSpPr>
          <p:cNvPr id="129" name="Shape 129"/>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31" name="Shape 131"/>
          <p:cNvSpPr txBox="1"/>
          <p:nvPr/>
        </p:nvSpPr>
        <p:spPr>
          <a:xfrm>
            <a:off x="242887" y="571501"/>
            <a:ext cx="3671888" cy="1066799"/>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Managed Router: </a:t>
            </a:r>
          </a:p>
          <a:p>
            <a:pPr>
              <a:buClr>
                <a:schemeClr val="dk1"/>
              </a:buClr>
              <a:buSzPct val="25000"/>
            </a:pPr>
            <a:r>
              <a:rPr lang="en-US" sz="3200" b="1" dirty="0">
                <a:solidFill>
                  <a:srgbClr val="0070C0"/>
                </a:solidFill>
                <a:latin typeface="Candara" panose="020E0502030303020204" pitchFamily="34" charset="0"/>
              </a:rPr>
              <a:t>System Information</a:t>
            </a:r>
          </a:p>
        </p:txBody>
      </p:sp>
      <p:sp>
        <p:nvSpPr>
          <p:cNvPr id="132" name="Shape 132"/>
          <p:cNvSpPr txBox="1"/>
          <p:nvPr/>
        </p:nvSpPr>
        <p:spPr>
          <a:xfrm>
            <a:off x="4495800" y="8458200"/>
            <a:ext cx="3300412" cy="457200"/>
          </a:xfrm>
          <a:prstGeom prst="rect">
            <a:avLst/>
          </a:prstGeom>
          <a:noFill/>
          <a:ln>
            <a:noFill/>
          </a:ln>
        </p:spPr>
        <p:txBody>
          <a:bodyPr lIns="91425" tIns="45700" rIns="91425" bIns="45700" anchor="t" anchorCtr="0">
            <a:noAutofit/>
          </a:bodyPr>
          <a:lstStyle/>
          <a:p>
            <a:pPr algn="r">
              <a:buClr>
                <a:schemeClr val="dk1"/>
              </a:buClr>
              <a:buSzPct val="25000"/>
            </a:pPr>
            <a:r>
              <a:rPr lang="en-US" sz="1200" dirty="0">
                <a:solidFill>
                  <a:schemeClr val="dk1"/>
                </a:solidFill>
                <a:latin typeface="Candara" panose="020E0502030303020204" pitchFamily="34" charset="0"/>
              </a:rPr>
              <a:t>Network Management: Principles and Practice</a:t>
            </a:r>
          </a:p>
          <a:p>
            <a:pPr algn="r">
              <a:buClr>
                <a:schemeClr val="dk1"/>
              </a:buClr>
              <a:buSzPct val="25000"/>
            </a:pPr>
            <a:r>
              <a:rPr lang="en-US" sz="1200" dirty="0">
                <a:solidFill>
                  <a:schemeClr val="dk1"/>
                </a:solidFill>
                <a:latin typeface="Candara" panose="020E0502030303020204" pitchFamily="34" charset="0"/>
              </a:rPr>
              <a:t>        ©  Mani Subramanian 2010	</a:t>
            </a:r>
          </a:p>
        </p:txBody>
      </p:sp>
      <p:sp>
        <p:nvSpPr>
          <p:cNvPr id="134" name="Shape 134"/>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cxnSp>
        <p:nvCxnSpPr>
          <p:cNvPr id="135" name="Shape 13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36" name="Shape 13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137" name="Shape 137"/>
          <p:cNvCxnSpPr/>
          <p:nvPr/>
        </p:nvCxnSpPr>
        <p:spPr>
          <a:xfrm>
            <a:off x="447674" y="5438775"/>
            <a:ext cx="5638800" cy="0"/>
          </a:xfrm>
          <a:prstGeom prst="straightConnector1">
            <a:avLst/>
          </a:prstGeom>
          <a:noFill/>
          <a:ln w="12700" cap="rnd" cmpd="sng">
            <a:solidFill>
              <a:schemeClr val="dk1"/>
            </a:solidFill>
            <a:prstDash val="solid"/>
            <a:miter/>
            <a:headEnd type="none" w="med" len="med"/>
            <a:tailEnd type="none" w="med" len="med"/>
          </a:ln>
        </p:spPr>
      </p:cxnSp>
      <p:sp>
        <p:nvSpPr>
          <p:cNvPr id="138" name="Shape 138"/>
          <p:cNvSpPr txBox="1"/>
          <p:nvPr/>
        </p:nvSpPr>
        <p:spPr>
          <a:xfrm>
            <a:off x="0" y="5405437"/>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stretch>
            <a:fillRect/>
          </a:stretch>
        </p:blipFill>
        <p:spPr>
          <a:xfrm>
            <a:off x="252184" y="1730566"/>
            <a:ext cx="6164725" cy="3412934"/>
          </a:xfrm>
          <a:prstGeom prst="rect">
            <a:avLst/>
          </a:prstGeom>
        </p:spPr>
      </p:pic>
      <p:sp>
        <p:nvSpPr>
          <p:cNvPr id="3" name="TextBox 2"/>
          <p:cNvSpPr txBox="1"/>
          <p:nvPr/>
        </p:nvSpPr>
        <p:spPr>
          <a:xfrm>
            <a:off x="5029200" y="5900737"/>
            <a:ext cx="6615113" cy="1631216"/>
          </a:xfrm>
          <a:prstGeom prst="rect">
            <a:avLst/>
          </a:prstGeom>
          <a:noFill/>
        </p:spPr>
        <p:txBody>
          <a:bodyPr wrap="square" rtlCol="1">
            <a:spAutoFit/>
          </a:bodyPr>
          <a:lstStyle/>
          <a:p>
            <a:r>
              <a:rPr lang="en-US" sz="2000" dirty="0">
                <a:latin typeface="Candara" panose="020E0502030303020204" pitchFamily="34" charset="0"/>
              </a:rPr>
              <a:t>Figure 4.2(c)</a:t>
            </a:r>
          </a:p>
          <a:p>
            <a:r>
              <a:rPr lang="en-US" sz="2000" dirty="0">
                <a:latin typeface="Candara" panose="020E0502030303020204" pitchFamily="34" charset="0"/>
              </a:rPr>
              <a:t>presents system information sent by the router on the network to the NMS's queries. The system </a:t>
            </a:r>
            <a:r>
              <a:rPr lang="en-US" sz="2000" dirty="0" smtClean="0">
                <a:latin typeface="Candara" panose="020E0502030303020204" pitchFamily="34" charset="0"/>
              </a:rPr>
              <a:t>name for </a:t>
            </a:r>
            <a:r>
              <a:rPr lang="en-US" sz="2000" dirty="0">
                <a:latin typeface="Candara" panose="020E0502030303020204" pitchFamily="34" charset="0"/>
              </a:rPr>
              <a:t>the router has been configured and hence the query received the response of the name, </a:t>
            </a:r>
            <a:r>
              <a:rPr lang="en-US" sz="2000" dirty="0" smtClean="0">
                <a:latin typeface="Candara" panose="020E0502030303020204" pitchFamily="34" charset="0"/>
              </a:rPr>
              <a:t>router </a:t>
            </a:r>
            <a:r>
              <a:rPr lang="en-US" sz="2000" dirty="0">
                <a:latin typeface="Candara" panose="020E0502030303020204" pitchFamily="34" charset="0"/>
              </a:rPr>
              <a:t>1. gatech.edu</a:t>
            </a:r>
            <a:r>
              <a:rPr lang="en-US" sz="2000" dirty="0" smtClean="0">
                <a:latin typeface="Candara" panose="020E0502030303020204" pitchFamily="34" charset="0"/>
              </a:rPr>
              <a:t>.</a:t>
            </a:r>
            <a:endParaRPr lang="en-US" sz="20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4" name="Shape 144"/>
          <p:cNvSpPr txBox="1"/>
          <p:nvPr/>
        </p:nvSpPr>
        <p:spPr>
          <a:xfrm>
            <a:off x="576263"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45" name="Shape 145"/>
          <p:cNvSpPr txBox="1"/>
          <p:nvPr/>
        </p:nvSpPr>
        <p:spPr>
          <a:xfrm>
            <a:off x="171450" y="485775"/>
            <a:ext cx="5638800" cy="1077912"/>
          </a:xfrm>
          <a:prstGeom prst="rect">
            <a:avLst/>
          </a:prstGeom>
          <a:noFill/>
          <a:ln>
            <a:noFill/>
          </a:ln>
        </p:spPr>
        <p:txBody>
          <a:bodyPr lIns="91425" tIns="45700" rIns="91425" bIns="45700" anchor="t" anchorCtr="0">
            <a:noAutofit/>
          </a:bodyPr>
          <a:lstStyle/>
          <a:p>
            <a:pPr>
              <a:buClr>
                <a:schemeClr val="dk1"/>
              </a:buClr>
              <a:buSzPct val="25000"/>
            </a:pPr>
            <a:r>
              <a:rPr lang="en-US" sz="3200" b="1" dirty="0">
                <a:solidFill>
                  <a:srgbClr val="0070C0"/>
                </a:solidFill>
                <a:latin typeface="Candara" panose="020E0502030303020204" pitchFamily="34" charset="0"/>
              </a:rPr>
              <a:t>Managed Hub: </a:t>
            </a:r>
          </a:p>
          <a:p>
            <a:pPr>
              <a:buClr>
                <a:schemeClr val="dk1"/>
              </a:buClr>
              <a:buSzPct val="25000"/>
            </a:pPr>
            <a:r>
              <a:rPr lang="en-US" sz="3200" b="1" dirty="0">
                <a:solidFill>
                  <a:srgbClr val="0070C0"/>
                </a:solidFill>
                <a:latin typeface="Candara" panose="020E0502030303020204" pitchFamily="34" charset="0"/>
              </a:rPr>
              <a:t>Port Addresses</a:t>
            </a:r>
          </a:p>
        </p:txBody>
      </p:sp>
      <p:cxnSp>
        <p:nvCxnSpPr>
          <p:cNvPr id="146" name="Shape 146"/>
          <p:cNvCxnSpPr/>
          <p:nvPr/>
        </p:nvCxnSpPr>
        <p:spPr>
          <a:xfrm>
            <a:off x="3319463" y="762000"/>
            <a:ext cx="0" cy="0"/>
          </a:xfrm>
          <a:prstGeom prst="straightConnector1">
            <a:avLst/>
          </a:prstGeom>
          <a:noFill/>
          <a:ln w="9525" cap="rnd" cmpd="sng">
            <a:solidFill>
              <a:schemeClr val="dk1"/>
            </a:solidFill>
            <a:prstDash val="solid"/>
            <a:miter/>
            <a:headEnd type="none" w="med" len="med"/>
            <a:tailEnd type="none" w="med" len="med"/>
          </a:ln>
        </p:spPr>
      </p:cxnSp>
      <p:sp>
        <p:nvSpPr>
          <p:cNvPr id="148" name="Shape 148"/>
          <p:cNvSpPr txBox="1"/>
          <p:nvPr/>
        </p:nvSpPr>
        <p:spPr>
          <a:xfrm>
            <a:off x="214312" y="5724526"/>
            <a:ext cx="5857875" cy="1882775"/>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Information acquired by the NMS on hub interfaces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Index</a:t>
            </a:r>
            <a:r>
              <a:rPr lang="en-US" sz="2000" dirty="0">
                <a:solidFill>
                  <a:schemeClr val="dk1"/>
                </a:solidFill>
                <a:latin typeface="Candara" panose="020E0502030303020204" pitchFamily="34" charset="0"/>
              </a:rPr>
              <a:t> refers to the interface on the hub </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Link address </a:t>
            </a:r>
            <a:r>
              <a:rPr lang="en-US" sz="2000" dirty="0">
                <a:solidFill>
                  <a:schemeClr val="dk1"/>
                </a:solidFill>
                <a:latin typeface="Candara" panose="020E0502030303020204" pitchFamily="34" charset="0"/>
              </a:rPr>
              <a:t>is the </a:t>
            </a:r>
            <a:r>
              <a:rPr lang="en-US" sz="2000" b="1" dirty="0">
                <a:solidFill>
                  <a:schemeClr val="dk1"/>
                </a:solidFill>
                <a:latin typeface="Candara" panose="020E0502030303020204" pitchFamily="34" charset="0"/>
              </a:rPr>
              <a:t>MAC address</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The second row data is a </a:t>
            </a:r>
            <a:r>
              <a:rPr lang="en-US" sz="2000" b="1" dirty="0">
                <a:solidFill>
                  <a:schemeClr val="dk1"/>
                </a:solidFill>
                <a:latin typeface="Candara" panose="020E0502030303020204" pitchFamily="34" charset="0"/>
              </a:rPr>
              <a:t>serial link</a:t>
            </a:r>
          </a:p>
        </p:txBody>
      </p:sp>
      <p:cxnSp>
        <p:nvCxnSpPr>
          <p:cNvPr id="151" name="Shape 151"/>
          <p:cNvCxnSpPr/>
          <p:nvPr/>
        </p:nvCxnSpPr>
        <p:spPr>
          <a:xfrm>
            <a:off x="3457575"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52" name="Shape 15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4   SNMPv1 Network Management: Organization and Information Models</a:t>
            </a:r>
          </a:p>
        </p:txBody>
      </p:sp>
      <p:cxnSp>
        <p:nvCxnSpPr>
          <p:cNvPr id="153" name="Shape 153"/>
          <p:cNvCxnSpPr/>
          <p:nvPr/>
        </p:nvCxnSpPr>
        <p:spPr>
          <a:xfrm>
            <a:off x="347663" y="5434012"/>
            <a:ext cx="5638800" cy="0"/>
          </a:xfrm>
          <a:prstGeom prst="straightConnector1">
            <a:avLst/>
          </a:prstGeom>
          <a:noFill/>
          <a:ln w="12700" cap="rnd" cmpd="sng">
            <a:solidFill>
              <a:schemeClr val="dk1"/>
            </a:solidFill>
            <a:prstDash val="solid"/>
            <a:miter/>
            <a:headEnd type="none" w="med" len="med"/>
            <a:tailEnd type="none" w="med" len="med"/>
          </a:ln>
        </p:spPr>
      </p:cxnSp>
      <p:sp>
        <p:nvSpPr>
          <p:cNvPr id="154" name="Shape 154"/>
          <p:cNvSpPr txBox="1"/>
          <p:nvPr/>
        </p:nvSpPr>
        <p:spPr>
          <a:xfrm>
            <a:off x="2438400" y="5357812"/>
            <a:ext cx="1524000" cy="457200"/>
          </a:xfrm>
          <a:prstGeom prst="rect">
            <a:avLst/>
          </a:prstGeom>
          <a:noFill/>
          <a:ln>
            <a:noFill/>
          </a:ln>
        </p:spPr>
        <p:txBody>
          <a:bodyPr lIns="92075" tIns="46025" rIns="92075" bIns="46025" anchor="t" anchorCtr="0">
            <a:noAutofit/>
          </a:bodyPr>
          <a:lstStyle/>
          <a:p>
            <a:pPr marL="457200" lvl="1">
              <a:buClr>
                <a:schemeClr val="dk1"/>
              </a:buClr>
              <a:buSzPct val="25000"/>
            </a:pPr>
            <a:r>
              <a:rPr lang="en-US" sz="2400" b="1">
                <a:solidFill>
                  <a:schemeClr val="dk1"/>
                </a:solidFill>
                <a:latin typeface="Calibri"/>
                <a:ea typeface="Calibri"/>
                <a:cs typeface="Calibri"/>
                <a:sym typeface="Calibri"/>
              </a:rPr>
              <a:t>Notes</a:t>
            </a:r>
          </a:p>
        </p:txBody>
      </p:sp>
      <p:pic>
        <p:nvPicPr>
          <p:cNvPr id="2" name="Picture 1"/>
          <p:cNvPicPr>
            <a:picLocks noChangeAspect="1"/>
          </p:cNvPicPr>
          <p:nvPr/>
        </p:nvPicPr>
        <p:blipFill>
          <a:blip r:embed="rId3"/>
          <a:stretch>
            <a:fillRect/>
          </a:stretch>
        </p:blipFill>
        <p:spPr>
          <a:xfrm>
            <a:off x="3404168" y="1088681"/>
            <a:ext cx="7625781" cy="4011956"/>
          </a:xfrm>
          <a:prstGeom prst="rect">
            <a:avLst/>
          </a:prstGeom>
        </p:spPr>
      </p:pic>
      <p:sp>
        <p:nvSpPr>
          <p:cNvPr id="16" name="TextBox 15"/>
          <p:cNvSpPr txBox="1"/>
          <p:nvPr/>
        </p:nvSpPr>
        <p:spPr>
          <a:xfrm>
            <a:off x="6215063" y="5387994"/>
            <a:ext cx="5743576" cy="3416320"/>
          </a:xfrm>
          <a:prstGeom prst="rect">
            <a:avLst/>
          </a:prstGeom>
          <a:noFill/>
        </p:spPr>
        <p:txBody>
          <a:bodyPr wrap="square" rtlCol="1">
            <a:spAutoFit/>
          </a:bodyPr>
          <a:lstStyle/>
          <a:p>
            <a:r>
              <a:rPr lang="en-US" sz="1800" dirty="0" smtClean="0">
                <a:latin typeface="Candara" panose="020E0502030303020204" pitchFamily="34" charset="0"/>
              </a:rPr>
              <a:t>Figures </a:t>
            </a:r>
            <a:r>
              <a:rPr lang="en-US" sz="1800" dirty="0">
                <a:latin typeface="Candara" panose="020E0502030303020204" pitchFamily="34" charset="0"/>
              </a:rPr>
              <a:t>4.3(a), (b), and (c) present the data acquired by the NMS from the </a:t>
            </a:r>
            <a:r>
              <a:rPr lang="en-US" sz="1800" b="1" dirty="0">
                <a:latin typeface="Candara" panose="020E0502030303020204" pitchFamily="34" charset="0"/>
              </a:rPr>
              <a:t>interface cards </a:t>
            </a:r>
            <a:r>
              <a:rPr lang="en-US" sz="1800" dirty="0">
                <a:latin typeface="Candara" panose="020E0502030303020204" pitchFamily="34" charset="0"/>
              </a:rPr>
              <a:t>on the </a:t>
            </a:r>
            <a:r>
              <a:rPr lang="en-US" sz="1800" dirty="0" smtClean="0">
                <a:latin typeface="Candara" panose="020E0502030303020204" pitchFamily="34" charset="0"/>
              </a:rPr>
              <a:t>two hubs </a:t>
            </a:r>
            <a:r>
              <a:rPr lang="en-US" sz="1800" dirty="0">
                <a:latin typeface="Candara" panose="020E0502030303020204" pitchFamily="34" charset="0"/>
              </a:rPr>
              <a:t>and the router, which are on LAN 172.16.46.1. They are addresses associated with each </a:t>
            </a:r>
            <a:r>
              <a:rPr lang="en-US" sz="1800" dirty="0" smtClean="0">
                <a:latin typeface="Candara" panose="020E0502030303020204" pitchFamily="34" charset="0"/>
              </a:rPr>
              <a:t>interface. At </a:t>
            </a:r>
            <a:r>
              <a:rPr lang="en-US" sz="1800" dirty="0">
                <a:latin typeface="Candara" panose="020E0502030303020204" pitchFamily="34" charset="0"/>
              </a:rPr>
              <a:t>the top of each figure are the </a:t>
            </a:r>
            <a:r>
              <a:rPr lang="en-US" sz="1800" b="1" dirty="0">
                <a:latin typeface="Candara" panose="020E0502030303020204" pitchFamily="34" charset="0"/>
              </a:rPr>
              <a:t>titles</a:t>
            </a:r>
            <a:r>
              <a:rPr lang="en-US" sz="1800" dirty="0">
                <a:latin typeface="Candara" panose="020E0502030303020204" pitchFamily="34" charset="0"/>
              </a:rPr>
              <a:t> and </a:t>
            </a:r>
            <a:r>
              <a:rPr lang="en-US" sz="1800" b="1" dirty="0">
                <a:latin typeface="Candara" panose="020E0502030303020204" pitchFamily="34" charset="0"/>
              </a:rPr>
              <a:t>IP</a:t>
            </a:r>
            <a:r>
              <a:rPr lang="en-US" sz="1800" dirty="0">
                <a:latin typeface="Candara" panose="020E0502030303020204" pitchFamily="34" charset="0"/>
              </a:rPr>
              <a:t> </a:t>
            </a:r>
            <a:r>
              <a:rPr lang="en-US" sz="1800" b="1" dirty="0">
                <a:latin typeface="Candara" panose="020E0502030303020204" pitchFamily="34" charset="0"/>
              </a:rPr>
              <a:t>address</a:t>
            </a:r>
            <a:r>
              <a:rPr lang="en-US" sz="1800" dirty="0">
                <a:latin typeface="Candara" panose="020E0502030303020204" pitchFamily="34" charset="0"/>
              </a:rPr>
              <a:t> </a:t>
            </a:r>
            <a:r>
              <a:rPr lang="en-US" sz="1800" b="1" dirty="0">
                <a:latin typeface="Candara" panose="020E0502030303020204" pitchFamily="34" charset="0"/>
              </a:rPr>
              <a:t>or name </a:t>
            </a:r>
            <a:r>
              <a:rPr lang="en-US" sz="1800" dirty="0">
                <a:latin typeface="Candara" panose="020E0502030303020204" pitchFamily="34" charset="0"/>
              </a:rPr>
              <a:t>of the </a:t>
            </a:r>
            <a:r>
              <a:rPr lang="en-US" sz="1800" b="1" dirty="0">
                <a:latin typeface="Candara" panose="020E0502030303020204" pitchFamily="34" charset="0"/>
              </a:rPr>
              <a:t>network interface card </a:t>
            </a:r>
            <a:r>
              <a:rPr lang="en-US" sz="1800" dirty="0">
                <a:latin typeface="Candara" panose="020E0502030303020204" pitchFamily="34" charset="0"/>
              </a:rPr>
              <a:t>used </a:t>
            </a:r>
            <a:r>
              <a:rPr lang="en-US" sz="1800" dirty="0" smtClean="0">
                <a:latin typeface="Candara" panose="020E0502030303020204" pitchFamily="34" charset="0"/>
              </a:rPr>
              <a:t>by the </a:t>
            </a:r>
            <a:r>
              <a:rPr lang="en-US" sz="1800" dirty="0">
                <a:latin typeface="Candara" panose="020E0502030303020204" pitchFamily="34" charset="0"/>
              </a:rPr>
              <a:t>NMS to access the network component. Thus, in Figure 4.3(a), the title and the name or IP </a:t>
            </a:r>
            <a:r>
              <a:rPr lang="en-US" sz="1800" dirty="0" smtClean="0">
                <a:latin typeface="Candara" panose="020E0502030303020204" pitchFamily="34" charset="0"/>
              </a:rPr>
              <a:t>address are </a:t>
            </a:r>
            <a:r>
              <a:rPr lang="en-US" sz="1800" dirty="0">
                <a:latin typeface="Candara" panose="020E0502030303020204" pitchFamily="34" charset="0"/>
              </a:rPr>
              <a:t>172.16.46.2. Note that the IP address 172.16.46.3 is the address as seen by the NMS </a:t>
            </a:r>
            <a:r>
              <a:rPr lang="en-US" sz="1800" dirty="0" smtClean="0">
                <a:latin typeface="Candara" panose="020E0502030303020204" pitchFamily="34" charset="0"/>
              </a:rPr>
              <a:t>traversing the </a:t>
            </a:r>
            <a:r>
              <a:rPr lang="en-US" sz="1800" dirty="0">
                <a:latin typeface="Candara" panose="020E0502030303020204" pitchFamily="34" charset="0"/>
              </a:rPr>
              <a:t>router</a:t>
            </a:r>
            <a:r>
              <a:rPr lang="en-US" sz="1800" dirty="0" smtClean="0">
                <a:latin typeface="Candara" panose="020E0502030303020204" pitchFamily="34" charset="0"/>
              </a:rPr>
              <a:t>.</a:t>
            </a:r>
          </a:p>
          <a:p>
            <a:r>
              <a:rPr lang="en-US" sz="1800" dirty="0">
                <a:latin typeface="Candara" panose="020E0502030303020204" pitchFamily="34" charset="0"/>
              </a:rPr>
              <a:t>By </a:t>
            </a:r>
            <a:r>
              <a:rPr lang="en-US" sz="1800" dirty="0" smtClean="0">
                <a:latin typeface="Candara" panose="020E0502030303020204" pitchFamily="34" charset="0"/>
              </a:rPr>
              <a:t>using a </a:t>
            </a:r>
            <a:r>
              <a:rPr lang="en-US" sz="1800" dirty="0">
                <a:latin typeface="Candara" panose="020E0502030303020204" pitchFamily="34" charset="0"/>
              </a:rPr>
              <a:t>network lookup command, the IP address </a:t>
            </a:r>
            <a:r>
              <a:rPr lang="en-US" sz="1800" dirty="0" smtClean="0">
                <a:latin typeface="Candara" panose="020E0502030303020204" pitchFamily="34" charset="0"/>
              </a:rPr>
              <a:t>of routerl.gatech.edu </a:t>
            </a:r>
            <a:r>
              <a:rPr lang="en-US" sz="1800" dirty="0">
                <a:latin typeface="Candara" panose="020E0502030303020204" pitchFamily="34" charset="0"/>
              </a:rPr>
              <a:t>can be recognized as 172.16.252.1</a:t>
            </a:r>
            <a:r>
              <a:rPr lang="en-US" sz="1800" dirty="0" smtClean="0">
                <a:latin typeface="Candara" panose="020E0502030303020204" pitchFamily="34" charset="0"/>
              </a:rPr>
              <a:t>.</a:t>
            </a:r>
            <a:endParaRPr lang="en-US"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9617</Words>
  <Application>Microsoft Office PowerPoint</Application>
  <PresentationFormat>Custom</PresentationFormat>
  <Paragraphs>720</Paragraphs>
  <Slides>69</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Arial</vt:lpstr>
      <vt:lpstr>Calibri</vt:lpstr>
      <vt:lpstr>Candara</vt:lpstr>
      <vt:lpstr>Times New Roman</vt:lpstr>
      <vt:lpstr>Default Design</vt:lpstr>
      <vt:lpstr>PowerPoint Presentation</vt:lpstr>
      <vt:lpstr>Objectives</vt:lpstr>
      <vt:lpstr>Form internet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7781</dc:creator>
  <cp:lastModifiedBy>dell</cp:lastModifiedBy>
  <cp:revision>77</cp:revision>
  <cp:lastPrinted>2017-05-07T16:58:33Z</cp:lastPrinted>
  <dcterms:modified xsi:type="dcterms:W3CDTF">2017-05-07T17:13:59Z</dcterms:modified>
</cp:coreProperties>
</file>